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Montserrat SemiBold"/>
      <p:regular r:id="rId31"/>
      <p:bold r:id="rId32"/>
      <p:italic r:id="rId33"/>
      <p:boldItalic r:id="rId34"/>
    </p:embeddedFont>
    <p:embeddedFont>
      <p:font typeface="Frank Ruhl Libre ExtraBold"/>
      <p:bold r:id="rId35"/>
    </p:embeddedFont>
    <p:embeddedFont>
      <p:font typeface="Montserrat"/>
      <p:regular r:id="rId36"/>
      <p:bold r:id="rId37"/>
      <p:italic r:id="rId38"/>
      <p:boldItalic r:id="rId39"/>
    </p:embeddedFont>
    <p:embeddedFont>
      <p:font typeface="Frank Ruhl Libre"/>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arlos Figuero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F04027-0850-4252-BDC6-24DAEA153582}">
  <a:tblStyle styleId="{CDF04027-0850-4252-BDC6-24DAEA15358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rankRuhlLibre-regular.fntdata"/><Relationship Id="rId20" Type="http://schemas.openxmlformats.org/officeDocument/2006/relationships/slide" Target="slides/slide13.xml"/><Relationship Id="rId41" Type="http://schemas.openxmlformats.org/officeDocument/2006/relationships/font" Target="fonts/FrankRuhlLibre-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MontserratSemiBold-italic.fntdata"/><Relationship Id="rId10" Type="http://schemas.openxmlformats.org/officeDocument/2006/relationships/slide" Target="slides/slide3.xml"/><Relationship Id="rId32" Type="http://schemas.openxmlformats.org/officeDocument/2006/relationships/font" Target="fonts/MontserratSemiBold-bold.fntdata"/><Relationship Id="rId13" Type="http://schemas.openxmlformats.org/officeDocument/2006/relationships/slide" Target="slides/slide6.xml"/><Relationship Id="rId35" Type="http://schemas.openxmlformats.org/officeDocument/2006/relationships/font" Target="fonts/FrankRuhlLibreExtraBold-bold.fntdata"/><Relationship Id="rId12" Type="http://schemas.openxmlformats.org/officeDocument/2006/relationships/slide" Target="slides/slide5.xml"/><Relationship Id="rId34" Type="http://schemas.openxmlformats.org/officeDocument/2006/relationships/font" Target="fonts/MontserratSemiBold-boldItalic.fntdata"/><Relationship Id="rId15" Type="http://schemas.openxmlformats.org/officeDocument/2006/relationships/slide" Target="slides/slide8.xml"/><Relationship Id="rId37" Type="http://schemas.openxmlformats.org/officeDocument/2006/relationships/font" Target="fonts/Montserrat-bold.fntdata"/><Relationship Id="rId14" Type="http://schemas.openxmlformats.org/officeDocument/2006/relationships/slide" Target="slides/slide7.xml"/><Relationship Id="rId36" Type="http://schemas.openxmlformats.org/officeDocument/2006/relationships/font" Target="fonts/Montserrat-regular.fntdata"/><Relationship Id="rId17" Type="http://schemas.openxmlformats.org/officeDocument/2006/relationships/slide" Target="slides/slide10.xml"/><Relationship Id="rId39" Type="http://schemas.openxmlformats.org/officeDocument/2006/relationships/font" Target="fonts/Montserrat-boldItalic.fntdata"/><Relationship Id="rId16" Type="http://schemas.openxmlformats.org/officeDocument/2006/relationships/slide" Target="slides/slide9.xml"/><Relationship Id="rId38" Type="http://schemas.openxmlformats.org/officeDocument/2006/relationships/font" Target="fonts/Montserrat-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1T21:09:26.502">
    <p:pos x="3455" y="253"/>
    <p:text>I added this just as decoration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b9316d7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b9316d7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b9316d7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b9316d7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b00c65a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b00c65a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b29395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b29395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91496afc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91496afc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b00c65a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b00c65a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91496afc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391496afc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91496afc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91496afc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f3178a1f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f3178a1f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c8d974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c8d974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0674348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0674348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b05ff0d8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b05ff0d8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91496afc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91496afc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391496afc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391496afc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3b00c65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3b00c65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b9316d7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b9316d7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91496afc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91496afc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91496afc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91496afc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b9316d7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b9316d7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91496afc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91496afc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91496af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91496af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b9316d79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b9316d7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bg>
      <p:bgPr>
        <a:solidFill>
          <a:srgbClr val="220337"/>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1" name="Google Shape;11;p2"/>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None/>
              <a:defRPr sz="7200">
                <a:solidFill>
                  <a:schemeClr val="accent2"/>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p:txBody>
      </p:sp>
      <p:sp>
        <p:nvSpPr>
          <p:cNvPr id="12" name="Google Shape;12;p2"/>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1pPr>
            <a:lvl2pPr indent="-292100" lvl="1" marL="914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chemeClr val="accent2"/>
              </a:buClr>
              <a:buSzPts val="1000"/>
              <a:buFont typeface="Montserrat SemiBold"/>
              <a:buChar char="■"/>
              <a:defRPr sz="1000">
                <a:solidFill>
                  <a:schemeClr val="accent2"/>
                </a:solidFill>
                <a:latin typeface="Montserrat SemiBold"/>
                <a:ea typeface="Montserrat SemiBold"/>
                <a:cs typeface="Montserrat SemiBold"/>
                <a:sym typeface="Montserrat SemiBold"/>
              </a:defRPr>
            </a:lvl9pPr>
          </a:lstStyle>
          <a:p/>
        </p:txBody>
      </p:sp>
      <p:sp>
        <p:nvSpPr>
          <p:cNvPr id="13" name="Google Shape;13;p2"/>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chemeClr val="accent2"/>
                </a:solidFill>
              </a:defRPr>
            </a:lvl1pPr>
            <a:lvl2pPr lvl="1" rtl="0">
              <a:spcBef>
                <a:spcPts val="1600"/>
              </a:spcBef>
              <a:spcAft>
                <a:spcPts val="0"/>
              </a:spcAft>
              <a:buNone/>
              <a:defRPr>
                <a:solidFill>
                  <a:schemeClr val="accent2"/>
                </a:solidFill>
              </a:defRPr>
            </a:lvl2pPr>
            <a:lvl3pPr lvl="2" rtl="0">
              <a:spcBef>
                <a:spcPts val="1600"/>
              </a:spcBef>
              <a:spcAft>
                <a:spcPts val="0"/>
              </a:spcAft>
              <a:buNone/>
              <a:defRPr>
                <a:solidFill>
                  <a:schemeClr val="accent2"/>
                </a:solidFill>
              </a:defRPr>
            </a:lvl3pPr>
            <a:lvl4pPr lvl="3" rtl="0">
              <a:spcBef>
                <a:spcPts val="1600"/>
              </a:spcBef>
              <a:spcAft>
                <a:spcPts val="0"/>
              </a:spcAft>
              <a:buNone/>
              <a:defRPr>
                <a:solidFill>
                  <a:schemeClr val="accent2"/>
                </a:solidFill>
              </a:defRPr>
            </a:lvl4pPr>
            <a:lvl5pPr lvl="4" rtl="0">
              <a:spcBef>
                <a:spcPts val="1600"/>
              </a:spcBef>
              <a:spcAft>
                <a:spcPts val="0"/>
              </a:spcAft>
              <a:buNone/>
              <a:defRPr>
                <a:solidFill>
                  <a:schemeClr val="accent2"/>
                </a:solidFill>
              </a:defRPr>
            </a:lvl5pPr>
            <a:lvl6pPr lvl="5" rtl="0">
              <a:spcBef>
                <a:spcPts val="1600"/>
              </a:spcBef>
              <a:spcAft>
                <a:spcPts val="0"/>
              </a:spcAft>
              <a:buNone/>
              <a:defRPr>
                <a:solidFill>
                  <a:schemeClr val="accent2"/>
                </a:solidFill>
              </a:defRPr>
            </a:lvl6pPr>
            <a:lvl7pPr lvl="6" rtl="0">
              <a:spcBef>
                <a:spcPts val="1600"/>
              </a:spcBef>
              <a:spcAft>
                <a:spcPts val="0"/>
              </a:spcAft>
              <a:buNone/>
              <a:defRPr>
                <a:solidFill>
                  <a:schemeClr val="accent2"/>
                </a:solidFill>
              </a:defRPr>
            </a:lvl7pPr>
            <a:lvl8pPr lvl="7" rtl="0">
              <a:spcBef>
                <a:spcPts val="1600"/>
              </a:spcBef>
              <a:spcAft>
                <a:spcPts val="0"/>
              </a:spcAft>
              <a:buNone/>
              <a:defRPr>
                <a:solidFill>
                  <a:schemeClr val="accent2"/>
                </a:solidFill>
              </a:defRPr>
            </a:lvl8pPr>
            <a:lvl9pPr lvl="8" rtl="0">
              <a:spcBef>
                <a:spcPts val="1600"/>
              </a:spcBef>
              <a:spcAft>
                <a:spcPts val="1600"/>
              </a:spcAft>
              <a:buNone/>
              <a:defRPr>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pic>
        <p:nvPicPr>
          <p:cNvPr descr=" " id="63" name="Google Shape;63;p11"/>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4" name="Google Shape;64;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65" name="Google Shape;65;p11"/>
          <p:cNvSpPr txBox="1"/>
          <p:nvPr>
            <p:ph type="title"/>
          </p:nvPr>
        </p:nvSpPr>
        <p:spPr>
          <a:xfrm>
            <a:off x="311700" y="3619355"/>
            <a:ext cx="45117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800"/>
              <a:buFont typeface="Montserrat"/>
              <a:buNone/>
              <a:defRPr b="0" sz="18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pic>
        <p:nvPicPr>
          <p:cNvPr id="66" name="Google Shape;66;p11"/>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0" l="0" r="0" t="0"/>
          <a:stretch/>
        </p:blipFill>
        <p:spPr>
          <a:xfrm>
            <a:off x="3965" y="0"/>
            <a:ext cx="9136072" cy="5143501"/>
          </a:xfrm>
          <a:prstGeom prst="rect">
            <a:avLst/>
          </a:prstGeom>
          <a:noFill/>
          <a:ln>
            <a:noFill/>
          </a:ln>
        </p:spPr>
      </p:pic>
      <p:sp>
        <p:nvSpPr>
          <p:cNvPr id="69" name="Google Shape;69;p12"/>
          <p:cNvSpPr txBox="1"/>
          <p:nvPr>
            <p:ph hasCustomPrompt="1" type="title"/>
          </p:nvPr>
        </p:nvSpPr>
        <p:spPr>
          <a:xfrm>
            <a:off x="311700" y="606575"/>
            <a:ext cx="8520600" cy="16710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3000"/>
              <a:buNone/>
              <a:defRPr sz="13000">
                <a:solidFill>
                  <a:srgbClr val="57068C"/>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2"/>
          <p:cNvSpPr txBox="1"/>
          <p:nvPr>
            <p:ph idx="1" type="body"/>
          </p:nvPr>
        </p:nvSpPr>
        <p:spPr>
          <a:xfrm>
            <a:off x="3007950" y="3094875"/>
            <a:ext cx="3128100" cy="1186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sz="1100"/>
            </a:lvl1pPr>
            <a:lvl2pPr indent="-298450" lvl="1" marL="914400" algn="ctr">
              <a:spcBef>
                <a:spcPts val="0"/>
              </a:spcBef>
              <a:spcAft>
                <a:spcPts val="0"/>
              </a:spcAft>
              <a:buSzPts val="1100"/>
              <a:buChar char="○"/>
              <a:defRPr sz="1100"/>
            </a:lvl2pPr>
            <a:lvl3pPr indent="-298450" lvl="2" marL="1371600" algn="ctr">
              <a:spcBef>
                <a:spcPts val="0"/>
              </a:spcBef>
              <a:spcAft>
                <a:spcPts val="0"/>
              </a:spcAft>
              <a:buSzPts val="1100"/>
              <a:buChar char="■"/>
              <a:defRPr sz="1100"/>
            </a:lvl3pPr>
            <a:lvl4pPr indent="-298450" lvl="3" marL="1828800" algn="ctr">
              <a:spcBef>
                <a:spcPts val="0"/>
              </a:spcBef>
              <a:spcAft>
                <a:spcPts val="0"/>
              </a:spcAft>
              <a:buSzPts val="1100"/>
              <a:buChar char="●"/>
              <a:defRPr sz="1100"/>
            </a:lvl4pPr>
            <a:lvl5pPr indent="-298450" lvl="4" marL="2286000" algn="ctr">
              <a:spcBef>
                <a:spcPts val="0"/>
              </a:spcBef>
              <a:spcAft>
                <a:spcPts val="0"/>
              </a:spcAft>
              <a:buSzPts val="1100"/>
              <a:buChar char="○"/>
              <a:defRPr sz="1100"/>
            </a:lvl5pPr>
            <a:lvl6pPr indent="-298450" lvl="5" marL="2743200" algn="ctr">
              <a:spcBef>
                <a:spcPts val="0"/>
              </a:spcBef>
              <a:spcAft>
                <a:spcPts val="0"/>
              </a:spcAft>
              <a:buSzPts val="1100"/>
              <a:buChar char="■"/>
              <a:defRPr sz="1100"/>
            </a:lvl6pPr>
            <a:lvl7pPr indent="-298450" lvl="6" marL="3200400" algn="ctr">
              <a:spcBef>
                <a:spcPts val="0"/>
              </a:spcBef>
              <a:spcAft>
                <a:spcPts val="0"/>
              </a:spcAft>
              <a:buSzPts val="1100"/>
              <a:buChar char="●"/>
              <a:defRPr sz="1100"/>
            </a:lvl7pPr>
            <a:lvl8pPr indent="-298450" lvl="7" marL="3657600" algn="ctr">
              <a:spcBef>
                <a:spcPts val="0"/>
              </a:spcBef>
              <a:spcAft>
                <a:spcPts val="0"/>
              </a:spcAft>
              <a:buSzPts val="1100"/>
              <a:buChar char="○"/>
              <a:defRPr sz="1100"/>
            </a:lvl8pPr>
            <a:lvl9pPr indent="-298450" lvl="8" marL="4114800" algn="ctr">
              <a:spcBef>
                <a:spcPts val="0"/>
              </a:spcBef>
              <a:spcAft>
                <a:spcPts val="0"/>
              </a:spcAft>
              <a:buSzPts val="1100"/>
              <a:buChar char="■"/>
              <a:defRPr sz="1100"/>
            </a:lvl9pPr>
          </a:lstStyle>
          <a:p/>
        </p:txBody>
      </p:sp>
      <p:pic>
        <p:nvPicPr>
          <p:cNvPr descr=" " id="71" name="Google Shape;71;p12"/>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2" name="Google Shape;72;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3" name="Google Shape;73;p12"/>
          <p:cNvSpPr txBox="1"/>
          <p:nvPr>
            <p:ph idx="2" type="subTitle"/>
          </p:nvPr>
        </p:nvSpPr>
        <p:spPr>
          <a:xfrm>
            <a:off x="1429500" y="2353776"/>
            <a:ext cx="6285000" cy="463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accent1"/>
                </a:solidFill>
                <a:latin typeface="Frank Ruhl Libre"/>
                <a:ea typeface="Frank Ruhl Libre"/>
                <a:cs typeface="Frank Ruhl Libre"/>
                <a:sym typeface="Frank Ruhl Libr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CUSTOM">
    <p:spTree>
      <p:nvGrpSpPr>
        <p:cNvPr id="74"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3997" cy="5143510"/>
          </a:xfrm>
          <a:prstGeom prst="rect">
            <a:avLst/>
          </a:prstGeom>
          <a:noFill/>
          <a:ln>
            <a:noFill/>
          </a:ln>
        </p:spPr>
      </p:pic>
      <p:pic>
        <p:nvPicPr>
          <p:cNvPr descr=" " id="76" name="Google Shape;76;p13"/>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77" name="Google Shape;77;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78" name="Google Shape;78;p13"/>
          <p:cNvSpPr txBox="1"/>
          <p:nvPr>
            <p:ph type="title"/>
          </p:nvPr>
        </p:nvSpPr>
        <p:spPr>
          <a:xfrm>
            <a:off x="4969800" y="1412750"/>
            <a:ext cx="3766800" cy="13746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57068C"/>
              </a:buClr>
              <a:buSzPts val="3600"/>
              <a:buNone/>
              <a:defRPr>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3"/>
          <p:cNvSpPr txBox="1"/>
          <p:nvPr>
            <p:ph idx="1" type="body"/>
          </p:nvPr>
        </p:nvSpPr>
        <p:spPr>
          <a:xfrm>
            <a:off x="4969675" y="2901150"/>
            <a:ext cx="3766800" cy="1374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800"/>
              </a:spcBef>
              <a:spcAft>
                <a:spcPts val="0"/>
              </a:spcAft>
              <a:buSzPts val="1100"/>
              <a:buChar char="○"/>
              <a:defRPr sz="1100"/>
            </a:lvl2pPr>
            <a:lvl3pPr indent="-298450" lvl="2" marL="1371600" rtl="0">
              <a:lnSpc>
                <a:spcPct val="125000"/>
              </a:lnSpc>
              <a:spcBef>
                <a:spcPts val="800"/>
              </a:spcBef>
              <a:spcAft>
                <a:spcPts val="0"/>
              </a:spcAft>
              <a:buSzPts val="1100"/>
              <a:buChar char="■"/>
              <a:defRPr sz="1100"/>
            </a:lvl3pPr>
            <a:lvl4pPr indent="-298450" lvl="3" marL="1828800" rtl="0">
              <a:lnSpc>
                <a:spcPct val="125000"/>
              </a:lnSpc>
              <a:spcBef>
                <a:spcPts val="800"/>
              </a:spcBef>
              <a:spcAft>
                <a:spcPts val="0"/>
              </a:spcAft>
              <a:buSzPts val="1100"/>
              <a:buChar char="●"/>
              <a:defRPr sz="1100"/>
            </a:lvl4pPr>
            <a:lvl5pPr indent="-298450" lvl="4" marL="2286000" rtl="0">
              <a:lnSpc>
                <a:spcPct val="125000"/>
              </a:lnSpc>
              <a:spcBef>
                <a:spcPts val="800"/>
              </a:spcBef>
              <a:spcAft>
                <a:spcPts val="0"/>
              </a:spcAft>
              <a:buSzPts val="1100"/>
              <a:buChar char="○"/>
              <a:defRPr sz="1100"/>
            </a:lvl5pPr>
            <a:lvl6pPr indent="-298450" lvl="5" marL="2743200" rtl="0">
              <a:lnSpc>
                <a:spcPct val="125000"/>
              </a:lnSpc>
              <a:spcBef>
                <a:spcPts val="800"/>
              </a:spcBef>
              <a:spcAft>
                <a:spcPts val="0"/>
              </a:spcAft>
              <a:buSzPts val="1100"/>
              <a:buChar char="■"/>
              <a:defRPr sz="1100"/>
            </a:lvl6pPr>
            <a:lvl7pPr indent="-298450" lvl="6" marL="3200400" rtl="0">
              <a:lnSpc>
                <a:spcPct val="125000"/>
              </a:lnSpc>
              <a:spcBef>
                <a:spcPts val="800"/>
              </a:spcBef>
              <a:spcAft>
                <a:spcPts val="0"/>
              </a:spcAft>
              <a:buSzPts val="1100"/>
              <a:buChar char="●"/>
              <a:defRPr sz="1100"/>
            </a:lvl7pPr>
            <a:lvl8pPr indent="-298450" lvl="7" marL="3657600" rtl="0">
              <a:lnSpc>
                <a:spcPct val="125000"/>
              </a:lnSpc>
              <a:spcBef>
                <a:spcPts val="800"/>
              </a:spcBef>
              <a:spcAft>
                <a:spcPts val="0"/>
              </a:spcAft>
              <a:buSzPts val="1100"/>
              <a:buChar char="○"/>
              <a:defRPr sz="1100"/>
            </a:lvl8pPr>
            <a:lvl9pPr indent="-298450" lvl="8" marL="4114800" rtl="0">
              <a:lnSpc>
                <a:spcPct val="125000"/>
              </a:lnSpc>
              <a:spcBef>
                <a:spcPts val="800"/>
              </a:spcBef>
              <a:spcAft>
                <a:spcPts val="800"/>
              </a:spcAft>
              <a:buSzPts val="1100"/>
              <a:buChar char="■"/>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1">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83" name="Google Shape;83;p14"/>
          <p:cNvSpPr txBox="1"/>
          <p:nvPr>
            <p:ph type="title"/>
          </p:nvPr>
        </p:nvSpPr>
        <p:spPr>
          <a:xfrm>
            <a:off x="311700" y="587975"/>
            <a:ext cx="3610800" cy="891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000"/>
              <a:buNone/>
              <a:defRPr sz="40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4"/>
          <p:cNvSpPr txBox="1"/>
          <p:nvPr>
            <p:ph idx="1" type="body"/>
          </p:nvPr>
        </p:nvSpPr>
        <p:spPr>
          <a:xfrm>
            <a:off x="311700" y="1836175"/>
            <a:ext cx="3610800" cy="24396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800"/>
              </a:spcBef>
              <a:spcAft>
                <a:spcPts val="0"/>
              </a:spcAft>
              <a:buSzPts val="1400"/>
              <a:buChar char="○"/>
              <a:defRPr/>
            </a:lvl2pPr>
            <a:lvl3pPr indent="-317500" lvl="2" marL="1371600" rtl="0">
              <a:lnSpc>
                <a:spcPct val="125000"/>
              </a:lnSpc>
              <a:spcBef>
                <a:spcPts val="800"/>
              </a:spcBef>
              <a:spcAft>
                <a:spcPts val="0"/>
              </a:spcAft>
              <a:buSzPts val="1400"/>
              <a:buChar char="■"/>
              <a:defRPr/>
            </a:lvl3pPr>
            <a:lvl4pPr indent="-317500" lvl="3" marL="1828800" rtl="0">
              <a:lnSpc>
                <a:spcPct val="125000"/>
              </a:lnSpc>
              <a:spcBef>
                <a:spcPts val="800"/>
              </a:spcBef>
              <a:spcAft>
                <a:spcPts val="0"/>
              </a:spcAft>
              <a:buSzPts val="1400"/>
              <a:buChar char="●"/>
              <a:defRPr/>
            </a:lvl4pPr>
            <a:lvl5pPr indent="-317500" lvl="4" marL="2286000" rtl="0">
              <a:lnSpc>
                <a:spcPct val="125000"/>
              </a:lnSpc>
              <a:spcBef>
                <a:spcPts val="800"/>
              </a:spcBef>
              <a:spcAft>
                <a:spcPts val="0"/>
              </a:spcAft>
              <a:buSzPts val="1400"/>
              <a:buChar char="○"/>
              <a:defRPr/>
            </a:lvl5pPr>
            <a:lvl6pPr indent="-317500" lvl="5" marL="2743200" rtl="0">
              <a:lnSpc>
                <a:spcPct val="125000"/>
              </a:lnSpc>
              <a:spcBef>
                <a:spcPts val="800"/>
              </a:spcBef>
              <a:spcAft>
                <a:spcPts val="0"/>
              </a:spcAft>
              <a:buSzPts val="1400"/>
              <a:buChar char="■"/>
              <a:defRPr/>
            </a:lvl6pPr>
            <a:lvl7pPr indent="-317500" lvl="6" marL="3200400" rtl="0">
              <a:lnSpc>
                <a:spcPct val="125000"/>
              </a:lnSpc>
              <a:spcBef>
                <a:spcPts val="800"/>
              </a:spcBef>
              <a:spcAft>
                <a:spcPts val="0"/>
              </a:spcAft>
              <a:buSzPts val="1400"/>
              <a:buChar char="●"/>
              <a:defRPr/>
            </a:lvl7pPr>
            <a:lvl8pPr indent="-317500" lvl="7" marL="3657600" rtl="0">
              <a:lnSpc>
                <a:spcPct val="125000"/>
              </a:lnSpc>
              <a:spcBef>
                <a:spcPts val="800"/>
              </a:spcBef>
              <a:spcAft>
                <a:spcPts val="0"/>
              </a:spcAft>
              <a:buSzPts val="1400"/>
              <a:buChar char="○"/>
              <a:defRPr/>
            </a:lvl8pPr>
            <a:lvl9pPr indent="-317500" lvl="8" marL="4114800" rtl="0">
              <a:lnSpc>
                <a:spcPct val="125000"/>
              </a:lnSpc>
              <a:spcBef>
                <a:spcPts val="800"/>
              </a:spcBef>
              <a:spcAft>
                <a:spcPts val="800"/>
              </a:spcAft>
              <a:buSzPts val="1400"/>
              <a:buChar char="■"/>
              <a:defRPr/>
            </a:lvl9pPr>
          </a:lstStyle>
          <a:p/>
        </p:txBody>
      </p:sp>
      <p:sp>
        <p:nvSpPr>
          <p:cNvPr id="85" name="Google Shape;85;p14"/>
          <p:cNvSpPr txBox="1"/>
          <p:nvPr/>
        </p:nvSpPr>
        <p:spPr>
          <a:xfrm>
            <a:off x="5958050" y="683000"/>
            <a:ext cx="2778600" cy="10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Montserrat"/>
              <a:ea typeface="Montserrat"/>
              <a:cs typeface="Montserrat"/>
              <a:sym typeface="Montserrat"/>
            </a:endParaRPr>
          </a:p>
        </p:txBody>
      </p:sp>
      <p:sp>
        <p:nvSpPr>
          <p:cNvPr id="86" name="Google Shape;86;p14"/>
          <p:cNvSpPr txBox="1"/>
          <p:nvPr>
            <p:ph idx="2" type="body"/>
          </p:nvPr>
        </p:nvSpPr>
        <p:spPr>
          <a:xfrm>
            <a:off x="5824575" y="683050"/>
            <a:ext cx="2911800" cy="10968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600"/>
              </a:spcBef>
              <a:spcAft>
                <a:spcPts val="0"/>
              </a:spcAft>
              <a:buSzPts val="1000"/>
              <a:buChar char="○"/>
              <a:defRPr sz="1000"/>
            </a:lvl2pPr>
            <a:lvl3pPr indent="-292100" lvl="2" marL="1371600">
              <a:spcBef>
                <a:spcPts val="600"/>
              </a:spcBef>
              <a:spcAft>
                <a:spcPts val="0"/>
              </a:spcAft>
              <a:buSzPts val="1000"/>
              <a:buChar char="■"/>
              <a:defRPr sz="1000"/>
            </a:lvl3pPr>
            <a:lvl4pPr indent="-292100" lvl="3" marL="1828800">
              <a:spcBef>
                <a:spcPts val="600"/>
              </a:spcBef>
              <a:spcAft>
                <a:spcPts val="0"/>
              </a:spcAft>
              <a:buSzPts val="1000"/>
              <a:buChar char="●"/>
              <a:defRPr sz="1000"/>
            </a:lvl4pPr>
            <a:lvl5pPr indent="-292100" lvl="4" marL="2286000">
              <a:spcBef>
                <a:spcPts val="600"/>
              </a:spcBef>
              <a:spcAft>
                <a:spcPts val="0"/>
              </a:spcAft>
              <a:buSzPts val="1000"/>
              <a:buChar char="○"/>
              <a:defRPr sz="1000"/>
            </a:lvl5pPr>
            <a:lvl6pPr indent="-292100" lvl="5" marL="2743200">
              <a:spcBef>
                <a:spcPts val="600"/>
              </a:spcBef>
              <a:spcAft>
                <a:spcPts val="0"/>
              </a:spcAft>
              <a:buSzPts val="1000"/>
              <a:buChar char="■"/>
              <a:defRPr sz="1000"/>
            </a:lvl6pPr>
            <a:lvl7pPr indent="-292100" lvl="6" marL="3200400">
              <a:spcBef>
                <a:spcPts val="600"/>
              </a:spcBef>
              <a:spcAft>
                <a:spcPts val="0"/>
              </a:spcAft>
              <a:buSzPts val="1000"/>
              <a:buChar char="●"/>
              <a:defRPr sz="1000"/>
            </a:lvl7pPr>
            <a:lvl8pPr indent="-292100" lvl="7" marL="3657600">
              <a:spcBef>
                <a:spcPts val="600"/>
              </a:spcBef>
              <a:spcAft>
                <a:spcPts val="0"/>
              </a:spcAft>
              <a:buSzPts val="1000"/>
              <a:buChar char="○"/>
              <a:defRPr sz="1000"/>
            </a:lvl8pPr>
            <a:lvl9pPr indent="-292100" lvl="8" marL="4114800">
              <a:spcBef>
                <a:spcPts val="600"/>
              </a:spcBef>
              <a:spcAft>
                <a:spcPts val="600"/>
              </a:spcAft>
              <a:buSzPts val="1000"/>
              <a:buChar char="■"/>
              <a:defRPr sz="1000"/>
            </a:lvl9pPr>
          </a:lstStyle>
          <a:p/>
        </p:txBody>
      </p:sp>
      <p:sp>
        <p:nvSpPr>
          <p:cNvPr id="87" name="Google Shape;87;p14"/>
          <p:cNvSpPr txBox="1"/>
          <p:nvPr>
            <p:ph idx="3" type="body"/>
          </p:nvPr>
        </p:nvSpPr>
        <p:spPr>
          <a:xfrm>
            <a:off x="5824575" y="1931875"/>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sp>
        <p:nvSpPr>
          <p:cNvPr id="88" name="Google Shape;88;p14"/>
          <p:cNvSpPr txBox="1"/>
          <p:nvPr>
            <p:ph idx="4" type="body"/>
          </p:nvPr>
        </p:nvSpPr>
        <p:spPr>
          <a:xfrm>
            <a:off x="5824575" y="3180700"/>
            <a:ext cx="2911800" cy="10968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600"/>
              </a:spcBef>
              <a:spcAft>
                <a:spcPts val="0"/>
              </a:spcAft>
              <a:buSzPts val="1000"/>
              <a:buChar char="○"/>
              <a:defRPr sz="1000"/>
            </a:lvl2pPr>
            <a:lvl3pPr indent="-292100" lvl="2" marL="1371600" rtl="0">
              <a:spcBef>
                <a:spcPts val="600"/>
              </a:spcBef>
              <a:spcAft>
                <a:spcPts val="0"/>
              </a:spcAft>
              <a:buSzPts val="1000"/>
              <a:buChar char="■"/>
              <a:defRPr sz="1000"/>
            </a:lvl3pPr>
            <a:lvl4pPr indent="-292100" lvl="3" marL="1828800" rtl="0">
              <a:spcBef>
                <a:spcPts val="600"/>
              </a:spcBef>
              <a:spcAft>
                <a:spcPts val="0"/>
              </a:spcAft>
              <a:buSzPts val="1000"/>
              <a:buChar char="●"/>
              <a:defRPr sz="1000"/>
            </a:lvl4pPr>
            <a:lvl5pPr indent="-292100" lvl="4" marL="2286000" rtl="0">
              <a:spcBef>
                <a:spcPts val="600"/>
              </a:spcBef>
              <a:spcAft>
                <a:spcPts val="0"/>
              </a:spcAft>
              <a:buSzPts val="1000"/>
              <a:buChar char="○"/>
              <a:defRPr sz="1000"/>
            </a:lvl5pPr>
            <a:lvl6pPr indent="-292100" lvl="5" marL="2743200" rtl="0">
              <a:spcBef>
                <a:spcPts val="600"/>
              </a:spcBef>
              <a:spcAft>
                <a:spcPts val="0"/>
              </a:spcAft>
              <a:buSzPts val="1000"/>
              <a:buChar char="■"/>
              <a:defRPr sz="1000"/>
            </a:lvl6pPr>
            <a:lvl7pPr indent="-292100" lvl="6" marL="3200400" rtl="0">
              <a:spcBef>
                <a:spcPts val="600"/>
              </a:spcBef>
              <a:spcAft>
                <a:spcPts val="0"/>
              </a:spcAft>
              <a:buSzPts val="1000"/>
              <a:buChar char="●"/>
              <a:defRPr sz="1000"/>
            </a:lvl7pPr>
            <a:lvl8pPr indent="-292100" lvl="7" marL="3657600" rtl="0">
              <a:spcBef>
                <a:spcPts val="600"/>
              </a:spcBef>
              <a:spcAft>
                <a:spcPts val="0"/>
              </a:spcAft>
              <a:buSzPts val="1000"/>
              <a:buChar char="○"/>
              <a:defRPr sz="1000"/>
            </a:lvl8pPr>
            <a:lvl9pPr indent="-292100" lvl="8" marL="4114800" rtl="0">
              <a:spcBef>
                <a:spcPts val="600"/>
              </a:spcBef>
              <a:spcAft>
                <a:spcPts val="600"/>
              </a:spcAft>
              <a:buSzPts val="1000"/>
              <a:buChar char="■"/>
              <a:defRPr sz="1000"/>
            </a:lvl9pPr>
          </a:lstStyle>
          <a:p/>
        </p:txBody>
      </p:sp>
      <p:pic>
        <p:nvPicPr>
          <p:cNvPr id="89" name="Google Shape;89;p14"/>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pos="2880">
          <p15:clr>
            <a:srgbClr val="FA7B17"/>
          </p15:clr>
        </p15:guide>
        <p15:guide id="2" orient="horz" pos="4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bg>
      <p:bgPr>
        <a:solidFill>
          <a:srgbClr val="220337"/>
        </a:solidFill>
      </p:bgPr>
    </p:bg>
    <p:spTree>
      <p:nvGrpSpPr>
        <p:cNvPr id="90" name="Shape 90"/>
        <p:cNvGrpSpPr/>
        <p:nvPr/>
      </p:nvGrpSpPr>
      <p:grpSpPr>
        <a:xfrm>
          <a:off x="0" y="0"/>
          <a:ext cx="0" cy="0"/>
          <a:chOff x="0" y="0"/>
          <a:chExt cx="0" cy="0"/>
        </a:xfrm>
      </p:grpSpPr>
      <p:pic>
        <p:nvPicPr>
          <p:cNvPr id="91" name="Google Shape;91;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descr=" " id="92" name="Google Shape;92;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3" name="Google Shape;93;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
        <p:nvSpPr>
          <p:cNvPr id="94" name="Google Shape;94;p15"/>
          <p:cNvSpPr txBox="1"/>
          <p:nvPr>
            <p:ph type="title"/>
          </p:nvPr>
        </p:nvSpPr>
        <p:spPr>
          <a:xfrm>
            <a:off x="904850" y="1264532"/>
            <a:ext cx="6710700" cy="1595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95" name="Google Shape;95;p15"/>
          <p:cNvSpPr txBox="1"/>
          <p:nvPr>
            <p:ph idx="1" type="subTitle"/>
          </p:nvPr>
        </p:nvSpPr>
        <p:spPr>
          <a:xfrm>
            <a:off x="974919" y="3029082"/>
            <a:ext cx="3715200" cy="5007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descr=" " id="96" name="Google Shape;96;p15"/>
          <p:cNvPicPr preferRelativeResize="0"/>
          <p:nvPr/>
        </p:nvPicPr>
        <p:blipFill>
          <a:blip r:embed="rId4">
            <a:alphaModFix/>
          </a:blip>
          <a:stretch>
            <a:fillRect/>
          </a:stretch>
        </p:blipFill>
        <p:spPr>
          <a:xfrm>
            <a:off x="407175" y="4539121"/>
            <a:ext cx="776077" cy="263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3">
    <p:bg>
      <p:bgPr>
        <a:solidFill>
          <a:schemeClr val="lt2"/>
        </a:solidFill>
      </p:bgPr>
    </p:bg>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blip>
          <a:stretch>
            <a:fillRect/>
          </a:stretch>
        </p:blipFill>
        <p:spPr>
          <a:xfrm>
            <a:off x="-62802" y="-34225"/>
            <a:ext cx="9269596" cy="5180999"/>
          </a:xfrm>
          <a:prstGeom prst="rect">
            <a:avLst/>
          </a:prstGeom>
          <a:noFill/>
          <a:ln>
            <a:noFill/>
          </a:ln>
        </p:spPr>
      </p:pic>
      <p:pic>
        <p:nvPicPr>
          <p:cNvPr descr=" " id="99" name="Google Shape;99;p16"/>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100" name="Google Shape;100;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101" name="Google Shape;101;p16"/>
          <p:cNvSpPr txBox="1"/>
          <p:nvPr>
            <p:ph type="title"/>
          </p:nvPr>
        </p:nvSpPr>
        <p:spPr>
          <a:xfrm>
            <a:off x="592275" y="522825"/>
            <a:ext cx="8144400" cy="37530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None/>
              <a:defRPr sz="6000">
                <a:solidFill>
                  <a:schemeClr val="dk1"/>
                </a:solidFill>
              </a:defRPr>
            </a:lvl1pPr>
            <a:lvl2pPr lvl="1" rtl="0">
              <a:spcBef>
                <a:spcPts val="0"/>
              </a:spcBef>
              <a:spcAft>
                <a:spcPts val="0"/>
              </a:spcAft>
              <a:buNone/>
              <a:defRPr>
                <a:solidFill>
                  <a:schemeClr val="dk1"/>
                </a:solidFill>
              </a:defRPr>
            </a:lvl2pPr>
            <a:lvl3pPr lvl="2" rtl="0">
              <a:spcBef>
                <a:spcPts val="0"/>
              </a:spcBef>
              <a:spcAft>
                <a:spcPts val="0"/>
              </a:spcAft>
              <a:buNone/>
              <a:defRPr>
                <a:solidFill>
                  <a:schemeClr val="dk1"/>
                </a:solidFill>
              </a:defRPr>
            </a:lvl3pPr>
            <a:lvl4pPr lvl="3" rtl="0">
              <a:spcBef>
                <a:spcPts val="0"/>
              </a:spcBef>
              <a:spcAft>
                <a:spcPts val="0"/>
              </a:spcAft>
              <a:buNone/>
              <a:defRPr>
                <a:solidFill>
                  <a:schemeClr val="dk1"/>
                </a:solidFill>
              </a:defRPr>
            </a:lvl4pPr>
            <a:lvl5pPr lvl="4" rtl="0">
              <a:spcBef>
                <a:spcPts val="0"/>
              </a:spcBef>
              <a:spcAft>
                <a:spcPts val="0"/>
              </a:spcAft>
              <a:buNone/>
              <a:defRPr>
                <a:solidFill>
                  <a:schemeClr val="dk1"/>
                </a:solidFill>
              </a:defRPr>
            </a:lvl5pPr>
            <a:lvl6pPr lvl="5" rtl="0">
              <a:spcBef>
                <a:spcPts val="0"/>
              </a:spcBef>
              <a:spcAft>
                <a:spcPts val="0"/>
              </a:spcAft>
              <a:buNone/>
              <a:defRPr>
                <a:solidFill>
                  <a:schemeClr val="dk1"/>
                </a:solidFill>
              </a:defRPr>
            </a:lvl6pPr>
            <a:lvl7pPr lvl="6" rtl="0">
              <a:spcBef>
                <a:spcPts val="0"/>
              </a:spcBef>
              <a:spcAft>
                <a:spcPts val="0"/>
              </a:spcAft>
              <a:buNone/>
              <a:defRPr>
                <a:solidFill>
                  <a:schemeClr val="dk1"/>
                </a:solidFill>
              </a:defRPr>
            </a:lvl7pPr>
            <a:lvl8pPr lvl="7" rtl="0">
              <a:spcBef>
                <a:spcPts val="0"/>
              </a:spcBef>
              <a:spcAft>
                <a:spcPts val="0"/>
              </a:spcAft>
              <a:buNone/>
              <a:defRPr>
                <a:solidFill>
                  <a:schemeClr val="dk1"/>
                </a:solidFill>
              </a:defRPr>
            </a:lvl8pPr>
            <a:lvl9pPr lvl="8" rtl="0">
              <a:spcBef>
                <a:spcPts val="0"/>
              </a:spcBef>
              <a:spcAft>
                <a:spcPts val="0"/>
              </a:spcAft>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02" name="Shape 102"/>
        <p:cNvGrpSpPr/>
        <p:nvPr/>
      </p:nvGrpSpPr>
      <p:grpSpPr>
        <a:xfrm>
          <a:off x="0" y="0"/>
          <a:ext cx="0" cy="0"/>
          <a:chOff x="0" y="0"/>
          <a:chExt cx="0" cy="0"/>
        </a:xfrm>
      </p:grpSpPr>
      <p:pic>
        <p:nvPicPr>
          <p:cNvPr descr=" " id="103" name="Google Shape;103;p1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_1_1">
    <p:bg>
      <p:bgPr>
        <a:solidFill>
          <a:srgbClr val="220337"/>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367" l="308" r="327" t="357"/>
          <a:stretch/>
        </p:blipFill>
        <p:spPr>
          <a:xfrm>
            <a:off x="0" y="250"/>
            <a:ext cx="9143997" cy="5143501"/>
          </a:xfrm>
          <a:prstGeom prst="rect">
            <a:avLst/>
          </a:prstGeom>
          <a:noFill/>
          <a:ln>
            <a:noFill/>
          </a:ln>
        </p:spPr>
      </p:pic>
      <p:pic>
        <p:nvPicPr>
          <p:cNvPr descr="New York University logo" id="16" name="Google Shape;16;p3"/>
          <p:cNvPicPr preferRelativeResize="0"/>
          <p:nvPr/>
        </p:nvPicPr>
        <p:blipFill rotWithShape="1">
          <a:blip r:embed="rId3">
            <a:alphaModFix/>
          </a:blip>
          <a:srcRect b="0" l="0" r="0" t="0"/>
          <a:stretch/>
        </p:blipFill>
        <p:spPr>
          <a:xfrm>
            <a:off x="4047363" y="427947"/>
            <a:ext cx="1049175" cy="356100"/>
          </a:xfrm>
          <a:prstGeom prst="rect">
            <a:avLst/>
          </a:prstGeom>
          <a:noFill/>
          <a:ln>
            <a:noFill/>
          </a:ln>
        </p:spPr>
      </p:pic>
      <p:sp>
        <p:nvSpPr>
          <p:cNvPr id="17" name="Google Shape;17;p3"/>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None/>
              <a:defRPr sz="7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8" name="Google Shape;18;p3"/>
          <p:cNvSpPr txBox="1"/>
          <p:nvPr>
            <p:ph idx="1" type="body"/>
          </p:nvPr>
        </p:nvSpPr>
        <p:spPr>
          <a:xfrm>
            <a:off x="2496200" y="4275729"/>
            <a:ext cx="4151400" cy="304500"/>
          </a:xfrm>
          <a:prstGeom prst="rect">
            <a:avLst/>
          </a:prstGeom>
        </p:spPr>
        <p:txBody>
          <a:bodyPr anchorCtr="0" anchor="t" bIns="91425" lIns="91425" spcFirstLastPara="1" rIns="91425" wrap="square" tIns="91425">
            <a:noAutofit/>
          </a:bodyPr>
          <a:lstStyle>
            <a:lvl1pPr indent="-292100" lvl="0" marL="457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1pPr>
            <a:lvl2pPr indent="-292100" lvl="1" marL="914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2pPr>
            <a:lvl3pPr indent="-292100" lvl="2" marL="1371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3pPr>
            <a:lvl4pPr indent="-292100" lvl="3" marL="1828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4pPr>
            <a:lvl5pPr indent="-292100" lvl="4" marL="22860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5pPr>
            <a:lvl6pPr indent="-292100" lvl="5" marL="27432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6pPr>
            <a:lvl7pPr indent="-292100" lvl="6" marL="32004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7pPr>
            <a:lvl8pPr indent="-292100" lvl="7" marL="36576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8pPr>
            <a:lvl9pPr indent="-292100" lvl="8" marL="4114800" rtl="0" algn="ctr">
              <a:spcBef>
                <a:spcPts val="0"/>
              </a:spcBef>
              <a:spcAft>
                <a:spcPts val="0"/>
              </a:spcAft>
              <a:buClr>
                <a:srgbClr val="FFFFFF"/>
              </a:buClr>
              <a:buSzPts val="1000"/>
              <a:buFont typeface="Montserrat SemiBold"/>
              <a:buChar char="■"/>
              <a:defRPr sz="1000">
                <a:solidFill>
                  <a:srgbClr val="FFFFFF"/>
                </a:solidFill>
                <a:latin typeface="Montserrat SemiBold"/>
                <a:ea typeface="Montserrat SemiBold"/>
                <a:cs typeface="Montserrat SemiBold"/>
                <a:sym typeface="Montserrat SemiBold"/>
              </a:defRPr>
            </a:lvl9pPr>
          </a:lstStyle>
          <a:p/>
        </p:txBody>
      </p:sp>
      <p:sp>
        <p:nvSpPr>
          <p:cNvPr id="19" name="Google Shape;19;p3"/>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5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22" name="Google Shape;22;p4"/>
          <p:cNvSpPr txBox="1"/>
          <p:nvPr>
            <p:ph type="title"/>
          </p:nvPr>
        </p:nvSpPr>
        <p:spPr>
          <a:xfrm>
            <a:off x="1506000" y="1385509"/>
            <a:ext cx="6131700" cy="16386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None/>
              <a:defRPr sz="6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23" name="Google Shape;23;p4"/>
          <p:cNvSpPr txBox="1"/>
          <p:nvPr>
            <p:ph idx="1" type="subTitle"/>
          </p:nvPr>
        </p:nvSpPr>
        <p:spPr>
          <a:xfrm>
            <a:off x="2462575" y="2959018"/>
            <a:ext cx="4218600" cy="734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5"/>
          <p:cNvSpPr txBox="1"/>
          <p:nvPr/>
        </p:nvSpPr>
        <p:spPr>
          <a:xfrm>
            <a:off x="4583948"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descr=" " id="26" name="Google Shape;26;p5"/>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27" name="Google Shape;27;p5"/>
          <p:cNvSpPr txBox="1"/>
          <p:nvPr>
            <p:ph type="title"/>
          </p:nvPr>
        </p:nvSpPr>
        <p:spPr>
          <a:xfrm>
            <a:off x="311700" y="587975"/>
            <a:ext cx="6551100" cy="6579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rgbClr val="57068C"/>
              </a:buClr>
              <a:buSzPts val="4800"/>
              <a:buNone/>
              <a:defRPr sz="4800">
                <a:solidFill>
                  <a:srgbClr val="57068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5"/>
          <p:cNvSpPr txBox="1"/>
          <p:nvPr>
            <p:ph idx="1" type="body"/>
          </p:nvPr>
        </p:nvSpPr>
        <p:spPr>
          <a:xfrm>
            <a:off x="311700" y="1448400"/>
            <a:ext cx="6551100" cy="2246700"/>
          </a:xfrm>
          <a:prstGeom prst="rect">
            <a:avLst/>
          </a:prstGeom>
        </p:spPr>
        <p:txBody>
          <a:bodyPr anchorCtr="0" anchor="t" bIns="91425" lIns="91425" spcFirstLastPara="1" rIns="91425" wrap="square" tIns="91425">
            <a:noAutofit/>
          </a:bodyPr>
          <a:lstStyle>
            <a:lvl1pPr indent="-342900" lvl="0" marL="457200">
              <a:lnSpc>
                <a:spcPct val="125000"/>
              </a:lnSpc>
              <a:spcBef>
                <a:spcPts val="0"/>
              </a:spcBef>
              <a:spcAft>
                <a:spcPts val="0"/>
              </a:spcAft>
              <a:buSzPts val="18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pic>
        <p:nvPicPr>
          <p:cNvPr id="29" name="Google Shape;29;p5"/>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587970"/>
            <a:ext cx="4945500" cy="1137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rgbClr val="57068C"/>
              </a:buClr>
              <a:buSzPts val="4800"/>
              <a:buNone/>
              <a:defRPr sz="4800">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sp>
        <p:nvSpPr>
          <p:cNvPr id="33" name="Google Shape;33;p6"/>
          <p:cNvSpPr txBox="1"/>
          <p:nvPr>
            <p:ph idx="2" type="body"/>
          </p:nvPr>
        </p:nvSpPr>
        <p:spPr>
          <a:xfrm>
            <a:off x="4619925" y="2467949"/>
            <a:ext cx="3999900" cy="18078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800"/>
              </a:spcBef>
              <a:spcAft>
                <a:spcPts val="0"/>
              </a:spcAft>
              <a:buSzPts val="1200"/>
              <a:buChar char="○"/>
              <a:defRPr sz="1200"/>
            </a:lvl2pPr>
            <a:lvl3pPr indent="-304800" lvl="2" marL="1371600">
              <a:lnSpc>
                <a:spcPct val="125000"/>
              </a:lnSpc>
              <a:spcBef>
                <a:spcPts val="800"/>
              </a:spcBef>
              <a:spcAft>
                <a:spcPts val="0"/>
              </a:spcAft>
              <a:buSzPts val="1200"/>
              <a:buChar char="■"/>
              <a:defRPr sz="1200"/>
            </a:lvl3pPr>
            <a:lvl4pPr indent="-304800" lvl="3" marL="1828800">
              <a:lnSpc>
                <a:spcPct val="125000"/>
              </a:lnSpc>
              <a:spcBef>
                <a:spcPts val="800"/>
              </a:spcBef>
              <a:spcAft>
                <a:spcPts val="0"/>
              </a:spcAft>
              <a:buSzPts val="1200"/>
              <a:buChar char="●"/>
              <a:defRPr sz="1200"/>
            </a:lvl4pPr>
            <a:lvl5pPr indent="-304800" lvl="4" marL="2286000">
              <a:lnSpc>
                <a:spcPct val="125000"/>
              </a:lnSpc>
              <a:spcBef>
                <a:spcPts val="800"/>
              </a:spcBef>
              <a:spcAft>
                <a:spcPts val="0"/>
              </a:spcAft>
              <a:buSzPts val="1200"/>
              <a:buChar char="○"/>
              <a:defRPr sz="1200"/>
            </a:lvl5pPr>
            <a:lvl6pPr indent="-304800" lvl="5" marL="2743200">
              <a:lnSpc>
                <a:spcPct val="125000"/>
              </a:lnSpc>
              <a:spcBef>
                <a:spcPts val="800"/>
              </a:spcBef>
              <a:spcAft>
                <a:spcPts val="0"/>
              </a:spcAft>
              <a:buSzPts val="1200"/>
              <a:buChar char="■"/>
              <a:defRPr sz="1200"/>
            </a:lvl6pPr>
            <a:lvl7pPr indent="-304800" lvl="6" marL="3200400">
              <a:lnSpc>
                <a:spcPct val="125000"/>
              </a:lnSpc>
              <a:spcBef>
                <a:spcPts val="800"/>
              </a:spcBef>
              <a:spcAft>
                <a:spcPts val="0"/>
              </a:spcAft>
              <a:buSzPts val="1200"/>
              <a:buChar char="●"/>
              <a:defRPr sz="1200"/>
            </a:lvl7pPr>
            <a:lvl8pPr indent="-304800" lvl="7" marL="3657600">
              <a:lnSpc>
                <a:spcPct val="125000"/>
              </a:lnSpc>
              <a:spcBef>
                <a:spcPts val="800"/>
              </a:spcBef>
              <a:spcAft>
                <a:spcPts val="0"/>
              </a:spcAft>
              <a:buSzPts val="1200"/>
              <a:buChar char="○"/>
              <a:defRPr sz="1200"/>
            </a:lvl8pPr>
            <a:lvl9pPr indent="-304800" lvl="8" marL="4114800">
              <a:lnSpc>
                <a:spcPct val="125000"/>
              </a:lnSpc>
              <a:spcBef>
                <a:spcPts val="800"/>
              </a:spcBef>
              <a:spcAft>
                <a:spcPts val="800"/>
              </a:spcAft>
              <a:buSzPts val="1200"/>
              <a:buChar char="■"/>
              <a:defRPr sz="1200"/>
            </a:lvl9pPr>
          </a:lstStyle>
          <a:p/>
        </p:txBody>
      </p:sp>
      <p:pic>
        <p:nvPicPr>
          <p:cNvPr descr=" " id="34" name="Google Shape;34;p6"/>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35" name="Google Shape;35;p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36" name="Google Shape;36;p6"/>
          <p:cNvSpPr txBox="1"/>
          <p:nvPr>
            <p:ph idx="3" type="subTitle"/>
          </p:nvPr>
        </p:nvSpPr>
        <p:spPr>
          <a:xfrm>
            <a:off x="311700" y="2054620"/>
            <a:ext cx="3999900" cy="411600"/>
          </a:xfrm>
          <a:prstGeom prst="rect">
            <a:avLst/>
          </a:prstGeom>
        </p:spPr>
        <p:txBody>
          <a:bodyPr anchorCtr="0" anchor="t" bIns="91425" lIns="91425" spcFirstLastPara="1" rIns="91425" wrap="square" tIns="91425">
            <a:noAutofit/>
          </a:bodyPr>
          <a:lstStyle>
            <a:lvl1pPr lvl="0">
              <a:spcBef>
                <a:spcPts val="0"/>
              </a:spcBef>
              <a:spcAft>
                <a:spcPts val="0"/>
              </a:spcAft>
              <a:buNone/>
              <a:defRPr b="1" sz="1400">
                <a:solidFill>
                  <a:schemeClr val="dk1"/>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37" name="Google Shape;37;p6"/>
          <p:cNvSpPr txBox="1"/>
          <p:nvPr>
            <p:ph idx="4" type="subTitle"/>
          </p:nvPr>
        </p:nvSpPr>
        <p:spPr>
          <a:xfrm>
            <a:off x="4619925" y="2054620"/>
            <a:ext cx="39999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400">
                <a:solidFill>
                  <a:schemeClr val="dk1"/>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8" name="Google Shape;38;p6"/>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7"/>
          <p:cNvSpPr txBox="1"/>
          <p:nvPr>
            <p:ph type="title"/>
          </p:nvPr>
        </p:nvSpPr>
        <p:spPr>
          <a:xfrm>
            <a:off x="311700" y="530680"/>
            <a:ext cx="8424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3600"/>
              <a:buNone/>
              <a:defRPr>
                <a:solidFill>
                  <a:srgbClr val="57068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descr=" " id="41" name="Google Shape;41;p7"/>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2" name="Google Shape;42;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3" name="Google Shape;43;p7"/>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8"/>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lvl1pPr lvl="0">
              <a:spcBef>
                <a:spcPts val="0"/>
              </a:spcBef>
              <a:spcAft>
                <a:spcPts val="0"/>
              </a:spcAft>
              <a:buClr>
                <a:srgbClr val="57068C"/>
              </a:buClr>
              <a:buSzPts val="2400"/>
              <a:buNone/>
              <a:defRPr sz="2400">
                <a:solidFill>
                  <a:srgbClr val="57068C"/>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8"/>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pic>
        <p:nvPicPr>
          <p:cNvPr descr=" " id="47" name="Google Shape;47;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8" name="Google Shape;48;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pic>
        <p:nvPicPr>
          <p:cNvPr id="49" name="Google Shape;49;p8"/>
          <p:cNvPicPr preferRelativeResize="0"/>
          <p:nvPr/>
        </p:nvPicPr>
        <p:blipFill rotWithShape="1">
          <a:blip r:embed="rId3">
            <a:alphaModFix/>
          </a:blip>
          <a:srcRect b="0" l="0" r="0" t="29770"/>
          <a:stretch/>
        </p:blipFill>
        <p:spPr>
          <a:xfrm>
            <a:off x="0" y="1"/>
            <a:ext cx="9144003" cy="263400"/>
          </a:xfrm>
          <a:prstGeom prst="rect">
            <a:avLst/>
          </a:prstGeom>
          <a:noFill/>
          <a:ln>
            <a:noFill/>
          </a:ln>
        </p:spPr>
      </p:pic>
    </p:spTree>
  </p:cSld>
  <p:clrMapOvr>
    <a:masterClrMapping/>
  </p:clrMapOvr>
  <p:extLst>
    <p:ext uri="{DCECCB84-F9BA-43D5-87BE-67443E8EF086}">
      <p15:sldGuideLst>
        <p15:guide id="1" orient="horz" pos="43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9"/>
          <p:cNvSpPr txBox="1"/>
          <p:nvPr>
            <p:ph type="title"/>
          </p:nvPr>
        </p:nvSpPr>
        <p:spPr>
          <a:xfrm>
            <a:off x="1772975" y="528144"/>
            <a:ext cx="5597700" cy="2475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57068C"/>
              </a:buClr>
              <a:buSzPts val="5600"/>
              <a:buNone/>
              <a:defRPr sz="5600">
                <a:solidFill>
                  <a:srgbClr val="57068C"/>
                </a:solidFill>
              </a:defRPr>
            </a:lvl1pPr>
            <a:lvl2pPr lvl="1">
              <a:lnSpc>
                <a:spcPct val="80000"/>
              </a:lnSpc>
              <a:spcBef>
                <a:spcPts val="0"/>
              </a:spcBef>
              <a:spcAft>
                <a:spcPts val="0"/>
              </a:spcAft>
              <a:buSzPts val="4800"/>
              <a:buNone/>
              <a:defRPr sz="4800"/>
            </a:lvl2pPr>
            <a:lvl3pPr lvl="2">
              <a:lnSpc>
                <a:spcPct val="80000"/>
              </a:lnSpc>
              <a:spcBef>
                <a:spcPts val="0"/>
              </a:spcBef>
              <a:spcAft>
                <a:spcPts val="0"/>
              </a:spcAft>
              <a:buSzPts val="4800"/>
              <a:buNone/>
              <a:defRPr sz="4800"/>
            </a:lvl3pPr>
            <a:lvl4pPr lvl="3">
              <a:lnSpc>
                <a:spcPct val="80000"/>
              </a:lnSpc>
              <a:spcBef>
                <a:spcPts val="0"/>
              </a:spcBef>
              <a:spcAft>
                <a:spcPts val="0"/>
              </a:spcAft>
              <a:buSzPts val="4800"/>
              <a:buNone/>
              <a:defRPr sz="4800"/>
            </a:lvl4pPr>
            <a:lvl5pPr lvl="4">
              <a:lnSpc>
                <a:spcPct val="80000"/>
              </a:lnSpc>
              <a:spcBef>
                <a:spcPts val="0"/>
              </a:spcBef>
              <a:spcAft>
                <a:spcPts val="0"/>
              </a:spcAft>
              <a:buSzPts val="4800"/>
              <a:buNone/>
              <a:defRPr sz="4800"/>
            </a:lvl5pPr>
            <a:lvl6pPr lvl="5">
              <a:lnSpc>
                <a:spcPct val="80000"/>
              </a:lnSpc>
              <a:spcBef>
                <a:spcPts val="0"/>
              </a:spcBef>
              <a:spcAft>
                <a:spcPts val="0"/>
              </a:spcAft>
              <a:buSzPts val="4800"/>
              <a:buNone/>
              <a:defRPr sz="4800"/>
            </a:lvl6pPr>
            <a:lvl7pPr lvl="6">
              <a:lnSpc>
                <a:spcPct val="80000"/>
              </a:lnSpc>
              <a:spcBef>
                <a:spcPts val="0"/>
              </a:spcBef>
              <a:spcAft>
                <a:spcPts val="0"/>
              </a:spcAft>
              <a:buSzPts val="4800"/>
              <a:buNone/>
              <a:defRPr sz="4800"/>
            </a:lvl7pPr>
            <a:lvl8pPr lvl="7">
              <a:lnSpc>
                <a:spcPct val="80000"/>
              </a:lnSpc>
              <a:spcBef>
                <a:spcPts val="0"/>
              </a:spcBef>
              <a:spcAft>
                <a:spcPts val="0"/>
              </a:spcAft>
              <a:buSzPts val="4800"/>
              <a:buNone/>
              <a:defRPr sz="4800"/>
            </a:lvl8pPr>
            <a:lvl9pPr lvl="8">
              <a:lnSpc>
                <a:spcPct val="80000"/>
              </a:lnSpc>
              <a:spcBef>
                <a:spcPts val="0"/>
              </a:spcBef>
              <a:spcAft>
                <a:spcPts val="0"/>
              </a:spcAft>
              <a:buSzPts val="4800"/>
              <a:buNone/>
              <a:defRPr sz="4800"/>
            </a:lvl9pPr>
          </a:lstStyle>
          <a:p/>
        </p:txBody>
      </p:sp>
      <p:pic>
        <p:nvPicPr>
          <p:cNvPr descr=" " id="52" name="Google Shape;52;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3" name="Google Shape;53;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
        <p:nvSpPr>
          <p:cNvPr id="54" name="Google Shape;54;p9"/>
          <p:cNvSpPr txBox="1"/>
          <p:nvPr>
            <p:ph idx="1" type="body"/>
          </p:nvPr>
        </p:nvSpPr>
        <p:spPr>
          <a:xfrm>
            <a:off x="2120250" y="2660325"/>
            <a:ext cx="4903500" cy="1615500"/>
          </a:xfrm>
          <a:prstGeom prst="rect">
            <a:avLst/>
          </a:prstGeom>
        </p:spPr>
        <p:txBody>
          <a:bodyPr anchorCtr="0" anchor="t" bIns="91425" lIns="91425" spcFirstLastPara="1" rIns="91425" wrap="square" tIns="91425">
            <a:noAutofit/>
          </a:bodyPr>
          <a:lstStyle>
            <a:lvl1pPr indent="-330200" lvl="0" marL="457200" algn="ctr">
              <a:lnSpc>
                <a:spcPct val="125000"/>
              </a:lnSpc>
              <a:spcBef>
                <a:spcPts val="0"/>
              </a:spcBef>
              <a:spcAft>
                <a:spcPts val="0"/>
              </a:spcAft>
              <a:buSzPts val="1600"/>
              <a:buChar char="●"/>
              <a:defRPr sz="1600"/>
            </a:lvl1pPr>
            <a:lvl2pPr indent="-330200" lvl="1" marL="914400" algn="ctr">
              <a:lnSpc>
                <a:spcPct val="125000"/>
              </a:lnSpc>
              <a:spcBef>
                <a:spcPts val="0"/>
              </a:spcBef>
              <a:spcAft>
                <a:spcPts val="0"/>
              </a:spcAft>
              <a:buSzPts val="1600"/>
              <a:buChar char="○"/>
              <a:defRPr sz="1600"/>
            </a:lvl2pPr>
            <a:lvl3pPr indent="-330200" lvl="2" marL="1371600" algn="ctr">
              <a:lnSpc>
                <a:spcPct val="125000"/>
              </a:lnSpc>
              <a:spcBef>
                <a:spcPts val="0"/>
              </a:spcBef>
              <a:spcAft>
                <a:spcPts val="0"/>
              </a:spcAft>
              <a:buSzPts val="1600"/>
              <a:buChar char="■"/>
              <a:defRPr sz="1600"/>
            </a:lvl3pPr>
            <a:lvl4pPr indent="-330200" lvl="3" marL="1828800" algn="ctr">
              <a:lnSpc>
                <a:spcPct val="125000"/>
              </a:lnSpc>
              <a:spcBef>
                <a:spcPts val="0"/>
              </a:spcBef>
              <a:spcAft>
                <a:spcPts val="0"/>
              </a:spcAft>
              <a:buSzPts val="1600"/>
              <a:buChar char="●"/>
              <a:defRPr sz="1600"/>
            </a:lvl4pPr>
            <a:lvl5pPr indent="-330200" lvl="4" marL="2286000" algn="ctr">
              <a:lnSpc>
                <a:spcPct val="125000"/>
              </a:lnSpc>
              <a:spcBef>
                <a:spcPts val="0"/>
              </a:spcBef>
              <a:spcAft>
                <a:spcPts val="0"/>
              </a:spcAft>
              <a:buSzPts val="1600"/>
              <a:buChar char="○"/>
              <a:defRPr sz="1600"/>
            </a:lvl5pPr>
            <a:lvl6pPr indent="-330200" lvl="5" marL="2743200" algn="ctr">
              <a:lnSpc>
                <a:spcPct val="125000"/>
              </a:lnSpc>
              <a:spcBef>
                <a:spcPts val="0"/>
              </a:spcBef>
              <a:spcAft>
                <a:spcPts val="0"/>
              </a:spcAft>
              <a:buSzPts val="1600"/>
              <a:buChar char="■"/>
              <a:defRPr sz="1600"/>
            </a:lvl6pPr>
            <a:lvl7pPr indent="-330200" lvl="6" marL="3200400" algn="ctr">
              <a:lnSpc>
                <a:spcPct val="125000"/>
              </a:lnSpc>
              <a:spcBef>
                <a:spcPts val="0"/>
              </a:spcBef>
              <a:spcAft>
                <a:spcPts val="0"/>
              </a:spcAft>
              <a:buSzPts val="1600"/>
              <a:buChar char="●"/>
              <a:defRPr sz="1600"/>
            </a:lvl7pPr>
            <a:lvl8pPr indent="-330200" lvl="7" marL="3657600" algn="ctr">
              <a:lnSpc>
                <a:spcPct val="125000"/>
              </a:lnSpc>
              <a:spcBef>
                <a:spcPts val="0"/>
              </a:spcBef>
              <a:spcAft>
                <a:spcPts val="0"/>
              </a:spcAft>
              <a:buSzPts val="1600"/>
              <a:buChar char="○"/>
              <a:defRPr sz="1600"/>
            </a:lvl8pPr>
            <a:lvl9pPr indent="-330200" lvl="8" marL="4114800" algn="ctr">
              <a:lnSpc>
                <a:spcPct val="125000"/>
              </a:lnSpc>
              <a:spcBef>
                <a:spcPts val="0"/>
              </a:spcBef>
              <a:spcAft>
                <a:spcPts val="0"/>
              </a:spcAft>
              <a:buSzPts val="1600"/>
              <a:buChar char="■"/>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descr=" " id="56" name="Google Shape;56;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57068C"/>
              </a:buClr>
              <a:buSzPts val="3600"/>
              <a:buNone/>
              <a:defRPr sz="3600">
                <a:solidFill>
                  <a:srgbClr val="57068C"/>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8" name="Google Shape;58;p10"/>
          <p:cNvSpPr txBox="1"/>
          <p:nvPr>
            <p:ph idx="1" type="subTitle"/>
          </p:nvPr>
        </p:nvSpPr>
        <p:spPr>
          <a:xfrm>
            <a:off x="294375" y="2803075"/>
            <a:ext cx="3616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59" name="Google Shape;59;p10"/>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60" name="Google Shape;60;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1" name="Google Shape;61;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chemeClr val="accent2"/>
                </a:solidFill>
                <a:latin typeface="Montserrat"/>
                <a:ea typeface="Montserrat"/>
                <a:cs typeface="Montserrat"/>
                <a:sym typeface="Montserrat"/>
              </a:rPr>
              <a:t>‹#›</a:t>
            </a:fld>
            <a:endParaRPr b="1" sz="700">
              <a:solidFill>
                <a:schemeClr val="accent2"/>
              </a:solidFill>
              <a:latin typeface="Montserrat"/>
              <a:ea typeface="Montserrat"/>
              <a:cs typeface="Montserrat"/>
              <a:sym typeface="Montserrat"/>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688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3600"/>
              <a:buFont typeface="Frank Ruhl Libre"/>
              <a:buNone/>
              <a:defRPr b="1" sz="3600">
                <a:solidFill>
                  <a:srgbClr val="57068C"/>
                </a:solidFill>
                <a:latin typeface="Frank Ruhl Libre"/>
                <a:ea typeface="Frank Ruhl Libre"/>
                <a:cs typeface="Frank Ruhl Libre"/>
                <a:sym typeface="Frank Ruhl Lib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www.eatingwell.com/article/7994363/what-happens-to-your-body-when-you-eat-red-meat-every-day/" TargetMode="External"/><Relationship Id="rId4" Type="http://schemas.openxmlformats.org/officeDocument/2006/relationships/hyperlink" Target="https://www.dtn.com/what-is-an-agricultural-commodity/" TargetMode="External"/><Relationship Id="rId5" Type="http://schemas.openxmlformats.org/officeDocument/2006/relationships/hyperlink" Target="https://blog.finxter.com/tutorial-how-to-create-your-first-neural-network-in-1-line-of-python-code/" TargetMode="External"/><Relationship Id="rId6" Type="http://schemas.openxmlformats.org/officeDocument/2006/relationships/hyperlink" Target="https://viterbi-web.usc.edu/~krupske/itp301/lab_04/cow-gallery.html" TargetMode="External"/><Relationship Id="rId7" Type="http://schemas.openxmlformats.org/officeDocument/2006/relationships/hyperlink" Target="https://datamites.com/blog/what-is-cross-validation-and-validation-in-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904850" y="1253682"/>
            <a:ext cx="7333800" cy="15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Predicting Meat Consumption Levels and Investigating the Reduction of Meat Consumption in the United States through Financial Incentives</a:t>
            </a:r>
            <a:endParaRPr sz="3300"/>
          </a:p>
        </p:txBody>
      </p:sp>
      <p:sp>
        <p:nvSpPr>
          <p:cNvPr id="111" name="Google Shape;111;p19"/>
          <p:cNvSpPr txBox="1"/>
          <p:nvPr>
            <p:ph idx="1" type="body"/>
          </p:nvPr>
        </p:nvSpPr>
        <p:spPr>
          <a:xfrm>
            <a:off x="0" y="4275725"/>
            <a:ext cx="9144000" cy="3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Carlos Figueroa, Carla Garcia Medina, Hannah Won</a:t>
            </a:r>
            <a:endParaRPr/>
          </a:p>
          <a:p>
            <a:pPr indent="0" lvl="0" marL="0" rtl="0" algn="ctr">
              <a:spcBef>
                <a:spcPts val="0"/>
              </a:spcBef>
              <a:spcAft>
                <a:spcPts val="0"/>
              </a:spcAft>
              <a:buNone/>
            </a:pPr>
            <a:r>
              <a:rPr lang="en"/>
              <a:t>The Karl-Won Project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2" name="Google Shape;112;p19"/>
          <p:cNvSpPr txBox="1"/>
          <p:nvPr>
            <p:ph idx="2" type="subTitle"/>
          </p:nvPr>
        </p:nvSpPr>
        <p:spPr>
          <a:xfrm>
            <a:off x="2496200" y="2791614"/>
            <a:ext cx="41514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Presentation</a:t>
            </a:r>
            <a:endParaRPr/>
          </a:p>
          <a:p>
            <a:pPr indent="0" lvl="0" marL="0" rtl="0" algn="ctr">
              <a:spcBef>
                <a:spcPts val="1600"/>
              </a:spcBef>
              <a:spcAft>
                <a:spcPts val="1600"/>
              </a:spcAft>
              <a:buNone/>
            </a:pPr>
            <a:r>
              <a:t/>
            </a:r>
            <a:endParaRPr/>
          </a:p>
        </p:txBody>
      </p:sp>
      <p:pic>
        <p:nvPicPr>
          <p:cNvPr id="113" name="Google Shape;113;p19"/>
          <p:cNvPicPr preferRelativeResize="0"/>
          <p:nvPr/>
        </p:nvPicPr>
        <p:blipFill>
          <a:blip r:embed="rId3">
            <a:alphaModFix/>
          </a:blip>
          <a:stretch>
            <a:fillRect/>
          </a:stretch>
        </p:blipFill>
        <p:spPr>
          <a:xfrm>
            <a:off x="4058887" y="3249500"/>
            <a:ext cx="1026226" cy="1026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MLPRegressor</a:t>
            </a:r>
            <a:endParaRPr/>
          </a:p>
        </p:txBody>
      </p:sp>
      <p:sp>
        <p:nvSpPr>
          <p:cNvPr id="197" name="Google Shape;197;p28"/>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198" name="Google Shape;198;p28"/>
          <p:cNvPicPr preferRelativeResize="0"/>
          <p:nvPr/>
        </p:nvPicPr>
        <p:blipFill rotWithShape="1">
          <a:blip r:embed="rId3">
            <a:alphaModFix/>
          </a:blip>
          <a:srcRect b="0" l="2562" r="0" t="0"/>
          <a:stretch/>
        </p:blipFill>
        <p:spPr>
          <a:xfrm>
            <a:off x="246850" y="1282125"/>
            <a:ext cx="8650276" cy="2579250"/>
          </a:xfrm>
          <a:prstGeom prst="rect">
            <a:avLst/>
          </a:prstGeom>
          <a:noFill/>
          <a:ln>
            <a:noFill/>
          </a:ln>
        </p:spPr>
      </p:pic>
      <p:sp>
        <p:nvSpPr>
          <p:cNvPr id="199" name="Google Shape;199;p28"/>
          <p:cNvSpPr txBox="1"/>
          <p:nvPr/>
        </p:nvSpPr>
        <p:spPr>
          <a:xfrm rot="-5400000">
            <a:off x="-191825" y="2659400"/>
            <a:ext cx="8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RMSE</a:t>
            </a:r>
            <a:endParaRPr sz="800"/>
          </a:p>
        </p:txBody>
      </p:sp>
      <p:sp>
        <p:nvSpPr>
          <p:cNvPr id="200" name="Google Shape;200;p28"/>
          <p:cNvSpPr txBox="1"/>
          <p:nvPr/>
        </p:nvSpPr>
        <p:spPr>
          <a:xfrm>
            <a:off x="3370275" y="4165475"/>
            <a:ext cx="30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For RMSE, the lower, the better</a:t>
            </a:r>
            <a:endParaRPr i="1">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561150"/>
            <a:ext cx="52218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Final prediction evaluation</a:t>
            </a:r>
            <a:endParaRPr/>
          </a:p>
        </p:txBody>
      </p:sp>
      <p:sp>
        <p:nvSpPr>
          <p:cNvPr id="206" name="Google Shape;206;p29"/>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207" name="Google Shape;207;p29"/>
          <p:cNvPicPr preferRelativeResize="0"/>
          <p:nvPr/>
        </p:nvPicPr>
        <p:blipFill>
          <a:blip r:embed="rId3">
            <a:alphaModFix/>
          </a:blip>
          <a:stretch>
            <a:fillRect/>
          </a:stretch>
        </p:blipFill>
        <p:spPr>
          <a:xfrm>
            <a:off x="338975" y="1241800"/>
            <a:ext cx="4233025" cy="3048657"/>
          </a:xfrm>
          <a:prstGeom prst="rect">
            <a:avLst/>
          </a:prstGeom>
          <a:noFill/>
          <a:ln>
            <a:noFill/>
          </a:ln>
        </p:spPr>
      </p:pic>
      <p:pic>
        <p:nvPicPr>
          <p:cNvPr id="208" name="Google Shape;208;p29"/>
          <p:cNvPicPr preferRelativeResize="0"/>
          <p:nvPr/>
        </p:nvPicPr>
        <p:blipFill>
          <a:blip r:embed="rId4">
            <a:alphaModFix/>
          </a:blip>
          <a:stretch>
            <a:fillRect/>
          </a:stretch>
        </p:blipFill>
        <p:spPr>
          <a:xfrm>
            <a:off x="5345700" y="1529400"/>
            <a:ext cx="3682650" cy="2455100"/>
          </a:xfrm>
          <a:prstGeom prst="rect">
            <a:avLst/>
          </a:prstGeom>
          <a:noFill/>
          <a:ln>
            <a:noFill/>
          </a:ln>
        </p:spPr>
      </p:pic>
      <p:sp>
        <p:nvSpPr>
          <p:cNvPr id="209" name="Google Shape;209;p29"/>
          <p:cNvSpPr/>
          <p:nvPr/>
        </p:nvSpPr>
        <p:spPr>
          <a:xfrm>
            <a:off x="5637438" y="864550"/>
            <a:ext cx="3099168" cy="894780"/>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Frank Ruhl Libre ExtraBold"/>
                <a:ea typeface="Frank Ruhl Libre ExtraBold"/>
                <a:cs typeface="Frank Ruhl Libre ExtraBold"/>
                <a:sym typeface="Frank Ruhl Libre ExtraBold"/>
              </a:rPr>
              <a:t>KNN Regressor</a:t>
            </a:r>
            <a:endParaRPr sz="1800">
              <a:latin typeface="Frank Ruhl Libre ExtraBold"/>
              <a:ea typeface="Frank Ruhl Libre ExtraBold"/>
              <a:cs typeface="Frank Ruhl Libre ExtraBold"/>
              <a:sym typeface="Frank Ruhl Libre ExtraBold"/>
            </a:endParaRPr>
          </a:p>
        </p:txBody>
      </p:sp>
      <p:cxnSp>
        <p:nvCxnSpPr>
          <p:cNvPr id="210" name="Google Shape;210;p29"/>
          <p:cNvCxnSpPr/>
          <p:nvPr/>
        </p:nvCxnSpPr>
        <p:spPr>
          <a:xfrm>
            <a:off x="4678350" y="2756950"/>
            <a:ext cx="561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Feature </a:t>
            </a:r>
            <a:r>
              <a:rPr lang="en">
                <a:solidFill>
                  <a:schemeClr val="dk1"/>
                </a:solidFill>
              </a:rPr>
              <a:t>Analysis</a:t>
            </a:r>
            <a:endParaRPr/>
          </a:p>
        </p:txBody>
      </p:sp>
      <p:sp>
        <p:nvSpPr>
          <p:cNvPr id="216" name="Google Shape;216;p30"/>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217" name="Google Shape;217;p30"/>
          <p:cNvPicPr preferRelativeResize="0"/>
          <p:nvPr/>
        </p:nvPicPr>
        <p:blipFill>
          <a:blip r:embed="rId3">
            <a:alphaModFix/>
          </a:blip>
          <a:stretch>
            <a:fillRect/>
          </a:stretch>
        </p:blipFill>
        <p:spPr>
          <a:xfrm>
            <a:off x="228450" y="1805274"/>
            <a:ext cx="3401820" cy="2359261"/>
          </a:xfrm>
          <a:prstGeom prst="rect">
            <a:avLst/>
          </a:prstGeom>
          <a:noFill/>
          <a:ln>
            <a:noFill/>
          </a:ln>
        </p:spPr>
      </p:pic>
      <p:pic>
        <p:nvPicPr>
          <p:cNvPr id="218" name="Google Shape;218;p30"/>
          <p:cNvPicPr preferRelativeResize="0"/>
          <p:nvPr/>
        </p:nvPicPr>
        <p:blipFill>
          <a:blip r:embed="rId4">
            <a:alphaModFix/>
          </a:blip>
          <a:stretch>
            <a:fillRect/>
          </a:stretch>
        </p:blipFill>
        <p:spPr>
          <a:xfrm>
            <a:off x="4047094" y="1730761"/>
            <a:ext cx="4868456" cy="2444739"/>
          </a:xfrm>
          <a:prstGeom prst="rect">
            <a:avLst/>
          </a:prstGeom>
          <a:noFill/>
          <a:ln>
            <a:noFill/>
          </a:ln>
        </p:spPr>
      </p:pic>
      <p:sp>
        <p:nvSpPr>
          <p:cNvPr id="219" name="Google Shape;219;p30"/>
          <p:cNvSpPr/>
          <p:nvPr/>
        </p:nvSpPr>
        <p:spPr>
          <a:xfrm>
            <a:off x="459891" y="1263450"/>
            <a:ext cx="2938800" cy="3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Heatmap of Pearson Correlations</a:t>
            </a:r>
            <a:endParaRPr sz="1100">
              <a:latin typeface="Montserrat"/>
              <a:ea typeface="Montserrat"/>
              <a:cs typeface="Montserrat"/>
              <a:sym typeface="Montserrat"/>
            </a:endParaRPr>
          </a:p>
        </p:txBody>
      </p:sp>
      <p:sp>
        <p:nvSpPr>
          <p:cNvPr id="220" name="Google Shape;220;p30"/>
          <p:cNvSpPr/>
          <p:nvPr/>
        </p:nvSpPr>
        <p:spPr>
          <a:xfrm>
            <a:off x="5122724" y="1263450"/>
            <a:ext cx="3401700" cy="3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Barplot of top 10 most correlated features</a:t>
            </a:r>
            <a:endParaRPr sz="1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Feature </a:t>
            </a:r>
            <a:r>
              <a:rPr lang="en">
                <a:solidFill>
                  <a:schemeClr val="dk1"/>
                </a:solidFill>
              </a:rPr>
              <a:t>Analysis</a:t>
            </a:r>
            <a:endParaRPr/>
          </a:p>
        </p:txBody>
      </p:sp>
      <p:sp>
        <p:nvSpPr>
          <p:cNvPr id="226" name="Google Shape;226;p31"/>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graphicFrame>
        <p:nvGraphicFramePr>
          <p:cNvPr id="227" name="Google Shape;227;p31"/>
          <p:cNvGraphicFramePr/>
          <p:nvPr/>
        </p:nvGraphicFramePr>
        <p:xfrm>
          <a:off x="730700" y="1275700"/>
          <a:ext cx="3000000" cy="3000000"/>
        </p:xfrm>
        <a:graphic>
          <a:graphicData uri="http://schemas.openxmlformats.org/drawingml/2006/table">
            <a:tbl>
              <a:tblPr>
                <a:noFill/>
                <a:tableStyleId>{CDF04027-0850-4252-BDC6-24DAEA153582}</a:tableStyleId>
              </a:tblPr>
              <a:tblGrid>
                <a:gridCol w="1920650"/>
                <a:gridCol w="1317375"/>
                <a:gridCol w="1354300"/>
                <a:gridCol w="3090275"/>
              </a:tblGrid>
              <a:tr h="529150">
                <a:tc>
                  <a:txBody>
                    <a:bodyPr/>
                    <a:lstStyle/>
                    <a:p>
                      <a:pPr indent="0" lvl="0" marL="0" rtl="0" algn="l">
                        <a:spcBef>
                          <a:spcPts val="0"/>
                        </a:spcBef>
                        <a:spcAft>
                          <a:spcPts val="0"/>
                        </a:spcAft>
                        <a:buNone/>
                      </a:pPr>
                      <a:r>
                        <a:rPr b="1" lang="en" sz="1000">
                          <a:latin typeface="Montserrat"/>
                          <a:ea typeface="Montserrat"/>
                          <a:cs typeface="Montserrat"/>
                          <a:sym typeface="Montserrat"/>
                        </a:rPr>
                        <a:t>Model</a:t>
                      </a:r>
                      <a:endParaRPr b="1"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b="1" lang="en" sz="1000">
                          <a:latin typeface="Montserrat"/>
                          <a:ea typeface="Montserrat"/>
                          <a:cs typeface="Montserrat"/>
                          <a:sym typeface="Montserrat"/>
                        </a:rPr>
                        <a:t>Evaluation Metric Value</a:t>
                      </a:r>
                      <a:endParaRPr b="1"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b="1" lang="en" sz="1000">
                          <a:latin typeface="Montserrat"/>
                          <a:ea typeface="Montserrat"/>
                          <a:cs typeface="Montserrat"/>
                          <a:sym typeface="Montserrat"/>
                        </a:rPr>
                        <a:t>Evaluation Metric Type</a:t>
                      </a:r>
                      <a:endParaRPr b="1"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b="1" lang="en" sz="1000">
                          <a:latin typeface="Montserrat"/>
                          <a:ea typeface="Montserrat"/>
                          <a:cs typeface="Montserrat"/>
                          <a:sym typeface="Montserrat"/>
                        </a:rPr>
                        <a:t>Features with Highest Importance Values</a:t>
                      </a:r>
                      <a:endParaRPr b="1" sz="1000">
                        <a:latin typeface="Montserrat"/>
                        <a:ea typeface="Montserrat"/>
                        <a:cs typeface="Montserrat"/>
                        <a:sym typeface="Montserrat"/>
                      </a:endParaRPr>
                    </a:p>
                  </a:txBody>
                  <a:tcPr marT="63500" marB="63500" marR="63500" marL="63500"/>
                </a:tc>
              </a:tr>
              <a:tr h="823625">
                <a:tc>
                  <a:txBody>
                    <a:bodyPr/>
                    <a:lstStyle/>
                    <a:p>
                      <a:pPr indent="0" lvl="0" marL="0" rtl="0" algn="l">
                        <a:spcBef>
                          <a:spcPts val="0"/>
                        </a:spcBef>
                        <a:spcAft>
                          <a:spcPts val="0"/>
                        </a:spcAft>
                        <a:buNone/>
                      </a:pPr>
                      <a:r>
                        <a:rPr lang="en" sz="1000">
                          <a:latin typeface="Montserrat"/>
                          <a:ea typeface="Montserrat"/>
                          <a:cs typeface="Montserrat"/>
                          <a:sym typeface="Montserrat"/>
                        </a:rPr>
                        <a:t>Random Forests classifier</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0.563 (0.115)</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Accuracy (std.)</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fish production</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sugar ending stocks</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area harvested for roots and tubers</a:t>
                      </a:r>
                      <a:endParaRPr sz="1000">
                        <a:latin typeface="Montserrat"/>
                        <a:ea typeface="Montserrat"/>
                        <a:cs typeface="Montserrat"/>
                        <a:sym typeface="Montserrat"/>
                      </a:endParaRPr>
                    </a:p>
                  </a:txBody>
                  <a:tcPr marT="63500" marB="63500" marR="63500" marL="63500"/>
                </a:tc>
              </a:tr>
              <a:tr h="823625">
                <a:tc>
                  <a:txBody>
                    <a:bodyPr/>
                    <a:lstStyle/>
                    <a:p>
                      <a:pPr indent="0" lvl="0" marL="0" rtl="0" algn="l">
                        <a:spcBef>
                          <a:spcPts val="0"/>
                        </a:spcBef>
                        <a:spcAft>
                          <a:spcPts val="0"/>
                        </a:spcAft>
                        <a:buNone/>
                      </a:pPr>
                      <a:r>
                        <a:rPr lang="en" sz="1000">
                          <a:latin typeface="Montserrat"/>
                          <a:ea typeface="Montserrat"/>
                          <a:cs typeface="Montserrat"/>
                          <a:sym typeface="Montserrat"/>
                        </a:rPr>
                        <a:t>XGBoost classifier</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0.540 (0.081)</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Accuracy (std.)</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cheese imports</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protein meal imports</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producer price of ethanol</a:t>
                      </a:r>
                      <a:endParaRPr sz="1000">
                        <a:latin typeface="Montserrat"/>
                        <a:ea typeface="Montserrat"/>
                        <a:cs typeface="Montserrat"/>
                        <a:sym typeface="Montserrat"/>
                      </a:endParaRPr>
                    </a:p>
                  </a:txBody>
                  <a:tcPr marT="63500" marB="63500" marR="63500" marL="63500"/>
                </a:tc>
              </a:tr>
              <a:tr h="823625">
                <a:tc>
                  <a:txBody>
                    <a:bodyPr/>
                    <a:lstStyle/>
                    <a:p>
                      <a:pPr indent="0" lvl="0" marL="0" rtl="0" algn="l">
                        <a:spcBef>
                          <a:spcPts val="0"/>
                        </a:spcBef>
                        <a:spcAft>
                          <a:spcPts val="0"/>
                        </a:spcAft>
                        <a:buNone/>
                      </a:pPr>
                      <a:r>
                        <a:rPr lang="en" sz="1000">
                          <a:latin typeface="Montserrat"/>
                          <a:ea typeface="Montserrat"/>
                          <a:cs typeface="Montserrat"/>
                          <a:sym typeface="Montserrat"/>
                        </a:rPr>
                        <a:t>XGBoost regressor</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0.751 (0.112)</a:t>
                      </a:r>
                      <a:endParaRPr sz="1000">
                        <a:latin typeface="Montserrat"/>
                        <a:ea typeface="Montserrat"/>
                        <a:cs typeface="Montserrat"/>
                        <a:sym typeface="Montserrat"/>
                      </a:endParaRPr>
                    </a:p>
                  </a:txBody>
                  <a:tcPr marT="63500" marB="63500" marR="63500" marL="63500"/>
                </a:tc>
                <a:tc>
                  <a:txBody>
                    <a:bodyPr/>
                    <a:lstStyle/>
                    <a:p>
                      <a:pPr indent="0" lvl="0" marL="0" rtl="0" algn="l">
                        <a:spcBef>
                          <a:spcPts val="0"/>
                        </a:spcBef>
                        <a:spcAft>
                          <a:spcPts val="0"/>
                        </a:spcAft>
                        <a:buNone/>
                      </a:pPr>
                      <a:r>
                        <a:rPr lang="en" sz="1000">
                          <a:latin typeface="Montserrat"/>
                          <a:ea typeface="Montserrat"/>
                          <a:cs typeface="Montserrat"/>
                          <a:sym typeface="Montserrat"/>
                        </a:rPr>
                        <a:t>MSE (std.)</a:t>
                      </a:r>
                      <a:endParaRPr sz="1000">
                        <a:latin typeface="Montserrat"/>
                        <a:ea typeface="Montserrat"/>
                        <a:cs typeface="Montserrat"/>
                        <a:sym typeface="Montserrat"/>
                      </a:endParaRPr>
                    </a:p>
                  </a:txBody>
                  <a:tcPr marT="63500" marB="63500" marR="63500" marL="63500"/>
                </a:tc>
                <a:tc>
                  <a:txBody>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high fructose corn syrup exports, </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the area harvested for maize </a:t>
                      </a:r>
                      <a:endParaRPr sz="1000">
                        <a:latin typeface="Montserrat"/>
                        <a:ea typeface="Montserrat"/>
                        <a:cs typeface="Montserrat"/>
                        <a:sym typeface="Montserrat"/>
                      </a:endParaRPr>
                    </a:p>
                    <a:p>
                      <a:pPr indent="0" lvl="0" marL="0" rtl="0" algn="l">
                        <a:lnSpc>
                          <a:spcPct val="115000"/>
                        </a:lnSpc>
                        <a:spcBef>
                          <a:spcPts val="0"/>
                        </a:spcBef>
                        <a:spcAft>
                          <a:spcPts val="0"/>
                        </a:spcAft>
                        <a:buNone/>
                      </a:pPr>
                      <a:r>
                        <a:rPr lang="en" sz="1000">
                          <a:latin typeface="Montserrat"/>
                          <a:ea typeface="Montserrat"/>
                          <a:cs typeface="Montserrat"/>
                          <a:sym typeface="Montserrat"/>
                        </a:rPr>
                        <a:t>producer price of poultry meat</a:t>
                      </a:r>
                      <a:endParaRPr sz="1000">
                        <a:latin typeface="Montserrat"/>
                        <a:ea typeface="Montserrat"/>
                        <a:cs typeface="Montserrat"/>
                        <a:sym typeface="Montserrat"/>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Feature </a:t>
            </a:r>
            <a:r>
              <a:rPr lang="en">
                <a:solidFill>
                  <a:schemeClr val="dk1"/>
                </a:solidFill>
              </a:rPr>
              <a:t>Analysis</a:t>
            </a:r>
            <a:endParaRPr/>
          </a:p>
        </p:txBody>
      </p:sp>
      <p:sp>
        <p:nvSpPr>
          <p:cNvPr id="233" name="Google Shape;233;p3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234" name="Google Shape;234;p32"/>
          <p:cNvPicPr preferRelativeResize="0"/>
          <p:nvPr/>
        </p:nvPicPr>
        <p:blipFill>
          <a:blip r:embed="rId3">
            <a:alphaModFix/>
          </a:blip>
          <a:stretch>
            <a:fillRect/>
          </a:stretch>
        </p:blipFill>
        <p:spPr>
          <a:xfrm>
            <a:off x="245700" y="1473625"/>
            <a:ext cx="4208850" cy="2196275"/>
          </a:xfrm>
          <a:prstGeom prst="rect">
            <a:avLst/>
          </a:prstGeom>
          <a:noFill/>
          <a:ln>
            <a:noFill/>
          </a:ln>
        </p:spPr>
      </p:pic>
      <p:pic>
        <p:nvPicPr>
          <p:cNvPr id="235" name="Google Shape;235;p32"/>
          <p:cNvPicPr preferRelativeResize="0"/>
          <p:nvPr/>
        </p:nvPicPr>
        <p:blipFill>
          <a:blip r:embed="rId4">
            <a:alphaModFix/>
          </a:blip>
          <a:stretch>
            <a:fillRect/>
          </a:stretch>
        </p:blipFill>
        <p:spPr>
          <a:xfrm>
            <a:off x="4626314" y="1426850"/>
            <a:ext cx="4321924" cy="2278700"/>
          </a:xfrm>
          <a:prstGeom prst="rect">
            <a:avLst/>
          </a:prstGeom>
          <a:noFill/>
          <a:ln>
            <a:noFill/>
          </a:ln>
        </p:spPr>
      </p:pic>
      <p:sp>
        <p:nvSpPr>
          <p:cNvPr id="236" name="Google Shape;236;p32"/>
          <p:cNvSpPr/>
          <p:nvPr/>
        </p:nvSpPr>
        <p:spPr>
          <a:xfrm>
            <a:off x="465250" y="3921425"/>
            <a:ext cx="8359200" cy="44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Box and whiskers plots of </a:t>
            </a:r>
            <a:r>
              <a:rPr lang="en" sz="1100">
                <a:latin typeface="Montserrat"/>
                <a:ea typeface="Montserrat"/>
                <a:cs typeface="Montserrat"/>
                <a:sym typeface="Montserrat"/>
              </a:rPr>
              <a:t>accuracy for Random Forests with SVD embeddings; similar results obtained with UMAP for varying numbers of components. Intervals of 10 on left, intervals of 1 from 1 to 20 on right.</a:t>
            </a:r>
            <a:endParaRPr sz="1100">
              <a:latin typeface="Montserrat"/>
              <a:ea typeface="Montserrat"/>
              <a:cs typeface="Montserrat"/>
              <a:sym typeface="Montserrat"/>
            </a:endParaRPr>
          </a:p>
        </p:txBody>
      </p:sp>
      <p:sp>
        <p:nvSpPr>
          <p:cNvPr id="237" name="Google Shape;237;p32"/>
          <p:cNvSpPr/>
          <p:nvPr/>
        </p:nvSpPr>
        <p:spPr>
          <a:xfrm>
            <a:off x="512850" y="1437225"/>
            <a:ext cx="341400" cy="227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32"/>
          <p:cNvCxnSpPr/>
          <p:nvPr/>
        </p:nvCxnSpPr>
        <p:spPr>
          <a:xfrm flipH="1" rot="10800000">
            <a:off x="683550" y="1216425"/>
            <a:ext cx="9900" cy="22080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32"/>
          <p:cNvCxnSpPr/>
          <p:nvPr/>
        </p:nvCxnSpPr>
        <p:spPr>
          <a:xfrm flipH="1" rot="10800000">
            <a:off x="683550" y="1206475"/>
            <a:ext cx="6132900" cy="45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32"/>
          <p:cNvCxnSpPr/>
          <p:nvPr/>
        </p:nvCxnSpPr>
        <p:spPr>
          <a:xfrm rot="10800000">
            <a:off x="6816439" y="1216575"/>
            <a:ext cx="900" cy="220500"/>
          </a:xfrm>
          <a:prstGeom prst="straightConnector1">
            <a:avLst/>
          </a:prstGeom>
          <a:noFill/>
          <a:ln cap="flat" cmpd="sng" w="9525">
            <a:solidFill>
              <a:schemeClr val="dk1"/>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525225"/>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Feature </a:t>
            </a:r>
            <a:r>
              <a:rPr lang="en">
                <a:solidFill>
                  <a:schemeClr val="dk1"/>
                </a:solidFill>
              </a:rPr>
              <a:t>Analysis</a:t>
            </a:r>
            <a:endParaRPr/>
          </a:p>
        </p:txBody>
      </p:sp>
      <p:sp>
        <p:nvSpPr>
          <p:cNvPr id="246" name="Google Shape;246;p33"/>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247" name="Google Shape;247;p33"/>
          <p:cNvPicPr preferRelativeResize="0"/>
          <p:nvPr/>
        </p:nvPicPr>
        <p:blipFill>
          <a:blip r:embed="rId3">
            <a:alphaModFix/>
          </a:blip>
          <a:stretch>
            <a:fillRect/>
          </a:stretch>
        </p:blipFill>
        <p:spPr>
          <a:xfrm>
            <a:off x="1888599" y="1436340"/>
            <a:ext cx="2253884" cy="1784325"/>
          </a:xfrm>
          <a:prstGeom prst="rect">
            <a:avLst/>
          </a:prstGeom>
          <a:noFill/>
          <a:ln>
            <a:noFill/>
          </a:ln>
        </p:spPr>
      </p:pic>
      <p:pic>
        <p:nvPicPr>
          <p:cNvPr id="248" name="Google Shape;248;p33"/>
          <p:cNvPicPr preferRelativeResize="0"/>
          <p:nvPr/>
        </p:nvPicPr>
        <p:blipFill>
          <a:blip r:embed="rId4">
            <a:alphaModFix/>
          </a:blip>
          <a:stretch>
            <a:fillRect/>
          </a:stretch>
        </p:blipFill>
        <p:spPr>
          <a:xfrm>
            <a:off x="5599537" y="1418393"/>
            <a:ext cx="2253875" cy="1784969"/>
          </a:xfrm>
          <a:prstGeom prst="rect">
            <a:avLst/>
          </a:prstGeom>
          <a:noFill/>
          <a:ln>
            <a:noFill/>
          </a:ln>
        </p:spPr>
      </p:pic>
      <p:pic>
        <p:nvPicPr>
          <p:cNvPr id="249" name="Google Shape;249;p33"/>
          <p:cNvPicPr preferRelativeResize="0"/>
          <p:nvPr/>
        </p:nvPicPr>
        <p:blipFill rotWithShape="1">
          <a:blip r:embed="rId5">
            <a:alphaModFix/>
          </a:blip>
          <a:srcRect b="0" l="8094" r="25341" t="26182"/>
          <a:stretch/>
        </p:blipFill>
        <p:spPr>
          <a:xfrm>
            <a:off x="1366050" y="3361100"/>
            <a:ext cx="2436000" cy="1670900"/>
          </a:xfrm>
          <a:prstGeom prst="rect">
            <a:avLst/>
          </a:prstGeom>
          <a:noFill/>
          <a:ln>
            <a:noFill/>
          </a:ln>
        </p:spPr>
      </p:pic>
      <p:pic>
        <p:nvPicPr>
          <p:cNvPr id="250" name="Google Shape;250;p33"/>
          <p:cNvPicPr preferRelativeResize="0"/>
          <p:nvPr/>
        </p:nvPicPr>
        <p:blipFill rotWithShape="1">
          <a:blip r:embed="rId6">
            <a:alphaModFix/>
          </a:blip>
          <a:srcRect b="57460" l="86184" r="0" t="9175"/>
          <a:stretch/>
        </p:blipFill>
        <p:spPr>
          <a:xfrm>
            <a:off x="7501675" y="3638325"/>
            <a:ext cx="696950" cy="1146600"/>
          </a:xfrm>
          <a:prstGeom prst="rect">
            <a:avLst/>
          </a:prstGeom>
          <a:noFill/>
          <a:ln cap="flat" cmpd="sng" w="19050">
            <a:solidFill>
              <a:schemeClr val="dk2"/>
            </a:solidFill>
            <a:prstDash val="solid"/>
            <a:round/>
            <a:headEnd len="sm" w="sm" type="none"/>
            <a:tailEnd len="sm" w="sm" type="none"/>
          </a:ln>
        </p:spPr>
      </p:pic>
      <p:sp>
        <p:nvSpPr>
          <p:cNvPr id="251" name="Google Shape;251;p33"/>
          <p:cNvSpPr txBox="1"/>
          <p:nvPr/>
        </p:nvSpPr>
        <p:spPr>
          <a:xfrm>
            <a:off x="2137950" y="1038225"/>
            <a:ext cx="1664100" cy="30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latin typeface="Montserrat"/>
                <a:ea typeface="Montserrat"/>
                <a:cs typeface="Montserrat"/>
                <a:sym typeface="Montserrat"/>
              </a:rPr>
              <a:t>SVD E</a:t>
            </a:r>
            <a:r>
              <a:rPr b="1" lang="en" sz="1100">
                <a:latin typeface="Montserrat"/>
                <a:ea typeface="Montserrat"/>
                <a:cs typeface="Montserrat"/>
                <a:sym typeface="Montserrat"/>
              </a:rPr>
              <a:t>mbeddings</a:t>
            </a:r>
            <a:endParaRPr b="1" sz="1100">
              <a:latin typeface="Montserrat"/>
              <a:ea typeface="Montserrat"/>
              <a:cs typeface="Montserrat"/>
              <a:sym typeface="Montserrat"/>
            </a:endParaRPr>
          </a:p>
        </p:txBody>
      </p:sp>
      <p:pic>
        <p:nvPicPr>
          <p:cNvPr id="252" name="Google Shape;252;p33"/>
          <p:cNvPicPr preferRelativeResize="0"/>
          <p:nvPr/>
        </p:nvPicPr>
        <p:blipFill rotWithShape="1">
          <a:blip r:embed="rId6">
            <a:alphaModFix/>
          </a:blip>
          <a:srcRect b="0" l="18550" r="17921" t="0"/>
          <a:stretch/>
        </p:blipFill>
        <p:spPr>
          <a:xfrm>
            <a:off x="5698950" y="3276325"/>
            <a:ext cx="1744475" cy="1870600"/>
          </a:xfrm>
          <a:prstGeom prst="rect">
            <a:avLst/>
          </a:prstGeom>
          <a:noFill/>
          <a:ln>
            <a:noFill/>
          </a:ln>
        </p:spPr>
      </p:pic>
      <p:sp>
        <p:nvSpPr>
          <p:cNvPr id="253" name="Google Shape;253;p33"/>
          <p:cNvSpPr txBox="1"/>
          <p:nvPr/>
        </p:nvSpPr>
        <p:spPr>
          <a:xfrm>
            <a:off x="5894425" y="1038225"/>
            <a:ext cx="1664100" cy="30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latin typeface="Montserrat"/>
                <a:ea typeface="Montserrat"/>
                <a:cs typeface="Montserrat"/>
                <a:sym typeface="Montserrat"/>
              </a:rPr>
              <a:t>UMAP </a:t>
            </a:r>
            <a:r>
              <a:rPr b="1" lang="en" sz="1100">
                <a:latin typeface="Montserrat"/>
                <a:ea typeface="Montserrat"/>
                <a:cs typeface="Montserrat"/>
                <a:sym typeface="Montserrat"/>
              </a:rPr>
              <a:t>Embeddings</a:t>
            </a:r>
            <a:endParaRPr b="1" sz="1100">
              <a:latin typeface="Montserrat"/>
              <a:ea typeface="Montserrat"/>
              <a:cs typeface="Montserrat"/>
              <a:sym typeface="Montserrat"/>
            </a:endParaRPr>
          </a:p>
        </p:txBody>
      </p:sp>
      <p:pic>
        <p:nvPicPr>
          <p:cNvPr id="254" name="Google Shape;254;p33"/>
          <p:cNvPicPr preferRelativeResize="0"/>
          <p:nvPr/>
        </p:nvPicPr>
        <p:blipFill rotWithShape="1">
          <a:blip r:embed="rId6">
            <a:alphaModFix/>
          </a:blip>
          <a:srcRect b="57460" l="86184" r="0" t="9175"/>
          <a:stretch/>
        </p:blipFill>
        <p:spPr>
          <a:xfrm>
            <a:off x="3926400" y="3582850"/>
            <a:ext cx="696950" cy="1146600"/>
          </a:xfrm>
          <a:prstGeom prst="rect">
            <a:avLst/>
          </a:prstGeom>
          <a:noFill/>
          <a:ln cap="flat" cmpd="sng" w="19050">
            <a:solidFill>
              <a:schemeClr val="dk2"/>
            </a:solidFill>
            <a:prstDash val="solid"/>
            <a:round/>
            <a:headEnd len="sm" w="sm" type="none"/>
            <a:tailEnd len="sm" w="sm" type="none"/>
          </a:ln>
        </p:spPr>
      </p:pic>
      <p:sp>
        <p:nvSpPr>
          <p:cNvPr id="255" name="Google Shape;255;p33"/>
          <p:cNvSpPr/>
          <p:nvPr/>
        </p:nvSpPr>
        <p:spPr>
          <a:xfrm>
            <a:off x="5386214" y="485850"/>
            <a:ext cx="2680500" cy="3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2D and 3D SVD and UMAP embeddings color coded by label</a:t>
            </a:r>
            <a:endParaRPr sz="1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61" name="Google Shape;261;p34"/>
          <p:cNvSpPr txBox="1"/>
          <p:nvPr>
            <p:ph idx="1" type="body"/>
          </p:nvPr>
        </p:nvSpPr>
        <p:spPr>
          <a:xfrm>
            <a:off x="311700" y="1074150"/>
            <a:ext cx="8424900" cy="335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Frank Ruhl Libre"/>
              <a:buChar char="●"/>
            </a:pPr>
            <a:r>
              <a:rPr b="1" lang="en">
                <a:latin typeface="Frank Ruhl Libre"/>
                <a:ea typeface="Frank Ruhl Libre"/>
                <a:cs typeface="Frank Ruhl Libre"/>
                <a:sym typeface="Frank Ruhl Libre"/>
              </a:rPr>
              <a:t>Prediction:</a:t>
            </a:r>
            <a:endParaRPr b="1">
              <a:latin typeface="Frank Ruhl Libre"/>
              <a:ea typeface="Frank Ruhl Libre"/>
              <a:cs typeface="Frank Ruhl Libre"/>
              <a:sym typeface="Frank Ruhl Libre"/>
            </a:endParaRPr>
          </a:p>
          <a:p>
            <a:pPr indent="-304800" lvl="1" marL="9144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The government should consider using KNN regressor model to predict the consumption (by changing numerous commodities values)</a:t>
            </a:r>
            <a:endParaRPr sz="1100">
              <a:solidFill>
                <a:srgbClr val="000000"/>
              </a:solidFill>
              <a:latin typeface="Frank Ruhl Libre"/>
              <a:ea typeface="Frank Ruhl Libre"/>
              <a:cs typeface="Frank Ruhl Libre"/>
              <a:sym typeface="Frank Ruhl Libre"/>
            </a:endParaRPr>
          </a:p>
          <a:p>
            <a:pPr indent="-298450" lvl="1" marL="914400" rtl="0" algn="l">
              <a:spcBef>
                <a:spcPts val="0"/>
              </a:spcBef>
              <a:spcAft>
                <a:spcPts val="0"/>
              </a:spcAft>
              <a:buClr>
                <a:srgbClr val="000000"/>
              </a:buClr>
              <a:buSzPts val="1100"/>
              <a:buFont typeface="Frank Ruhl Libre"/>
              <a:buChar char="○"/>
            </a:pPr>
            <a:r>
              <a:rPr lang="en" sz="1100">
                <a:solidFill>
                  <a:srgbClr val="000000"/>
                </a:solidFill>
                <a:latin typeface="Frank Ruhl Libre"/>
                <a:ea typeface="Frank Ruhl Libre"/>
                <a:cs typeface="Frank Ruhl Libre"/>
                <a:sym typeface="Frank Ruhl Libre"/>
              </a:rPr>
              <a:t>This model is specifically designed for the US, so be careful about over-generalizing!</a:t>
            </a:r>
            <a:endParaRPr sz="1100">
              <a:solidFill>
                <a:srgbClr val="000000"/>
              </a:solidFill>
              <a:latin typeface="Frank Ruhl Libre"/>
              <a:ea typeface="Frank Ruhl Libre"/>
              <a:cs typeface="Frank Ruhl Libre"/>
              <a:sym typeface="Frank Ruhl Libre"/>
            </a:endParaRPr>
          </a:p>
          <a:p>
            <a:pPr indent="0" lvl="0" marL="914400" rtl="0" algn="l">
              <a:spcBef>
                <a:spcPts val="0"/>
              </a:spcBef>
              <a:spcAft>
                <a:spcPts val="0"/>
              </a:spcAft>
              <a:buNone/>
            </a:pPr>
            <a:r>
              <a:t/>
            </a:r>
            <a:endParaRPr sz="1100">
              <a:solidFill>
                <a:srgbClr val="000000"/>
              </a:solidFill>
              <a:latin typeface="Frank Ruhl Libre"/>
              <a:ea typeface="Frank Ruhl Libre"/>
              <a:cs typeface="Frank Ruhl Libre"/>
              <a:sym typeface="Frank Ruhl Libre"/>
            </a:endParaRPr>
          </a:p>
          <a:p>
            <a:pPr indent="-304800" lvl="0" marL="457200" rtl="0" algn="l">
              <a:spcBef>
                <a:spcPts val="0"/>
              </a:spcBef>
              <a:spcAft>
                <a:spcPts val="0"/>
              </a:spcAft>
              <a:buSzPts val="1200"/>
              <a:buFont typeface="Frank Ruhl Libre"/>
              <a:buChar char="●"/>
            </a:pPr>
            <a:r>
              <a:rPr b="1" lang="en">
                <a:latin typeface="Frank Ruhl Libre"/>
                <a:ea typeface="Frank Ruhl Libre"/>
                <a:cs typeface="Frank Ruhl Libre"/>
                <a:sym typeface="Frank Ruhl Libre"/>
              </a:rPr>
              <a:t>Feature Analysis:</a:t>
            </a:r>
            <a:endParaRPr b="1">
              <a:latin typeface="Frank Ruhl Libre"/>
              <a:ea typeface="Frank Ruhl Libre"/>
              <a:cs typeface="Frank Ruhl Libre"/>
              <a:sym typeface="Frank Ruhl Libre"/>
            </a:endParaRPr>
          </a:p>
          <a:p>
            <a:pPr indent="-304800" lvl="1" marL="9144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Pearson correlation do not eliminate inter-feature correlations → model instability</a:t>
            </a:r>
            <a:endParaRPr sz="1100">
              <a:solidFill>
                <a:srgbClr val="000000"/>
              </a:solidFill>
              <a:latin typeface="Frank Ruhl Libre"/>
              <a:ea typeface="Frank Ruhl Libre"/>
              <a:cs typeface="Frank Ruhl Libre"/>
              <a:sym typeface="Frank Ruhl Libre"/>
            </a:endParaRPr>
          </a:p>
          <a:p>
            <a:pPr indent="-304800" lvl="2" marL="13716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Not suitable for real-world applications</a:t>
            </a:r>
            <a:endParaRPr sz="1100">
              <a:solidFill>
                <a:srgbClr val="000000"/>
              </a:solidFill>
              <a:latin typeface="Frank Ruhl Libre"/>
              <a:ea typeface="Frank Ruhl Libre"/>
              <a:cs typeface="Frank Ruhl Libre"/>
              <a:sym typeface="Frank Ruhl Libre"/>
            </a:endParaRPr>
          </a:p>
          <a:p>
            <a:pPr indent="-304800" lvl="1" marL="9144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With Pearson Correlation, Random Forests and XGBoost variety of commodities highlighted</a:t>
            </a:r>
            <a:endParaRPr sz="1100">
              <a:solidFill>
                <a:srgbClr val="000000"/>
              </a:solidFill>
              <a:latin typeface="Frank Ruhl Libre"/>
              <a:ea typeface="Frank Ruhl Libre"/>
              <a:cs typeface="Frank Ruhl Libre"/>
              <a:sym typeface="Frank Ruhl Libre"/>
            </a:endParaRPr>
          </a:p>
          <a:p>
            <a:pPr indent="-304800" lvl="2" marL="13716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Each government could subsidize different commodities depending on cultural/</a:t>
            </a:r>
            <a:r>
              <a:rPr lang="en" sz="1100">
                <a:solidFill>
                  <a:srgbClr val="000000"/>
                </a:solidFill>
                <a:latin typeface="Frank Ruhl Libre"/>
                <a:ea typeface="Frank Ruhl Libre"/>
                <a:cs typeface="Frank Ruhl Libre"/>
                <a:sym typeface="Frank Ruhl Libre"/>
              </a:rPr>
              <a:t>religious</a:t>
            </a:r>
            <a:r>
              <a:rPr lang="en" sz="1100">
                <a:solidFill>
                  <a:srgbClr val="000000"/>
                </a:solidFill>
                <a:latin typeface="Frank Ruhl Libre"/>
                <a:ea typeface="Frank Ruhl Libre"/>
                <a:cs typeface="Frank Ruhl Libre"/>
                <a:sym typeface="Frank Ruhl Libre"/>
              </a:rPr>
              <a:t> norms</a:t>
            </a:r>
            <a:endParaRPr sz="1100">
              <a:solidFill>
                <a:srgbClr val="000000"/>
              </a:solidFill>
              <a:latin typeface="Frank Ruhl Libre"/>
              <a:ea typeface="Frank Ruhl Libre"/>
              <a:cs typeface="Frank Ruhl Libre"/>
              <a:sym typeface="Frank Ruhl Libre"/>
            </a:endParaRPr>
          </a:p>
          <a:p>
            <a:pPr indent="-304800" lvl="1" marL="9144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Dimensionality reduction shows 2/3 features able to represent data well:</a:t>
            </a:r>
            <a:endParaRPr sz="1100">
              <a:solidFill>
                <a:srgbClr val="000000"/>
              </a:solidFill>
              <a:latin typeface="Frank Ruhl Libre"/>
              <a:ea typeface="Frank Ruhl Libre"/>
              <a:cs typeface="Frank Ruhl Libre"/>
              <a:sym typeface="Frank Ruhl Libre"/>
            </a:endParaRPr>
          </a:p>
          <a:p>
            <a:pPr indent="-304800" lvl="2" marL="1371600" rtl="0" algn="l">
              <a:spcBef>
                <a:spcPts val="0"/>
              </a:spcBef>
              <a:spcAft>
                <a:spcPts val="0"/>
              </a:spcAft>
              <a:buSzPts val="1200"/>
              <a:buFont typeface="Frank Ruhl Libre"/>
              <a:buChar char="■"/>
            </a:pPr>
            <a:r>
              <a:rPr lang="en" sz="1100">
                <a:solidFill>
                  <a:srgbClr val="000000"/>
                </a:solidFill>
                <a:latin typeface="Frank Ruhl Libre"/>
                <a:ea typeface="Frank Ruhl Libre"/>
                <a:cs typeface="Frank Ruhl Libre"/>
                <a:sym typeface="Frank Ruhl Libre"/>
              </a:rPr>
              <a:t>Only subsidizing 2/3 features could have significant effects</a:t>
            </a:r>
            <a:endParaRPr sz="1100">
              <a:solidFill>
                <a:srgbClr val="000000"/>
              </a:solidFill>
              <a:latin typeface="Frank Ruhl Libre"/>
              <a:ea typeface="Frank Ruhl Libre"/>
              <a:cs typeface="Frank Ruhl Libre"/>
              <a:sym typeface="Frank Ruhl Libre"/>
            </a:endParaRPr>
          </a:p>
          <a:p>
            <a:pPr indent="0" lvl="0" marL="1371600" rtl="0" algn="l">
              <a:spcBef>
                <a:spcPts val="0"/>
              </a:spcBef>
              <a:spcAft>
                <a:spcPts val="0"/>
              </a:spcAft>
              <a:buNone/>
            </a:pPr>
            <a:r>
              <a:t/>
            </a:r>
            <a:endParaRPr sz="1100">
              <a:solidFill>
                <a:srgbClr val="000000"/>
              </a:solidFill>
              <a:latin typeface="Frank Ruhl Libre"/>
              <a:ea typeface="Frank Ruhl Libre"/>
              <a:cs typeface="Frank Ruhl Libre"/>
              <a:sym typeface="Frank Ruhl Libre"/>
            </a:endParaRPr>
          </a:p>
          <a:p>
            <a:pPr indent="-304800" lvl="0" marL="457200" rtl="0" algn="l">
              <a:spcBef>
                <a:spcPts val="0"/>
              </a:spcBef>
              <a:spcAft>
                <a:spcPts val="0"/>
              </a:spcAft>
              <a:buClr>
                <a:schemeClr val="dk1"/>
              </a:buClr>
              <a:buSzPts val="1200"/>
              <a:buFont typeface="Frank Ruhl Libre"/>
              <a:buChar char="●"/>
            </a:pPr>
            <a:r>
              <a:rPr b="1" lang="en">
                <a:solidFill>
                  <a:schemeClr val="dk2"/>
                </a:solidFill>
                <a:latin typeface="Frank Ruhl Libre"/>
                <a:ea typeface="Frank Ruhl Libre"/>
                <a:cs typeface="Frank Ruhl Libre"/>
                <a:sym typeface="Frank Ruhl Libre"/>
              </a:rPr>
              <a:t>Data: </a:t>
            </a:r>
            <a:endParaRPr b="1">
              <a:solidFill>
                <a:schemeClr val="dk2"/>
              </a:solidFill>
              <a:latin typeface="Frank Ruhl Libre"/>
              <a:ea typeface="Frank Ruhl Libre"/>
              <a:cs typeface="Frank Ruhl Libre"/>
              <a:sym typeface="Frank Ruhl Libre"/>
            </a:endParaRPr>
          </a:p>
          <a:p>
            <a:pPr indent="-304800" lvl="1" marL="914400" rtl="0" algn="l">
              <a:spcBef>
                <a:spcPts val="0"/>
              </a:spcBef>
              <a:spcAft>
                <a:spcPts val="0"/>
              </a:spcAft>
              <a:buClr>
                <a:schemeClr val="dk1"/>
              </a:buClr>
              <a:buSzPts val="1200"/>
              <a:buFont typeface="Frank Ruhl Libre"/>
              <a:buChar char="○"/>
            </a:pPr>
            <a:r>
              <a:rPr lang="en" sz="1100">
                <a:solidFill>
                  <a:srgbClr val="000000"/>
                </a:solidFill>
                <a:latin typeface="Frank Ruhl Libre"/>
                <a:ea typeface="Frank Ruhl Libre"/>
                <a:cs typeface="Frank Ruhl Libre"/>
                <a:sym typeface="Frank Ruhl Libre"/>
              </a:rPr>
              <a:t>More useful features according to prior research done in the subject (GDP per capita etc.)</a:t>
            </a:r>
            <a:endParaRPr b="1">
              <a:solidFill>
                <a:schemeClr val="dk2"/>
              </a:solidFill>
              <a:latin typeface="Frank Ruhl Libre"/>
              <a:ea typeface="Frank Ruhl Libre"/>
              <a:cs typeface="Frank Ruhl Libre"/>
              <a:sym typeface="Frank Ruhl Libre"/>
            </a:endParaRPr>
          </a:p>
          <a:p>
            <a:pPr indent="0" lvl="0" marL="0" rtl="0" algn="l">
              <a:spcBef>
                <a:spcPts val="1000"/>
              </a:spcBef>
              <a:spcAft>
                <a:spcPts val="0"/>
              </a:spcAft>
              <a:buNone/>
            </a:pPr>
            <a:r>
              <a:t/>
            </a:r>
            <a:endParaRPr sz="1100">
              <a:solidFill>
                <a:srgbClr val="000000"/>
              </a:solidFill>
              <a:latin typeface="Times New Roman"/>
              <a:ea typeface="Times New Roman"/>
              <a:cs typeface="Times New Roman"/>
              <a:sym typeface="Times New Roman"/>
            </a:endParaRPr>
          </a:p>
        </p:txBody>
      </p:sp>
      <p:sp>
        <p:nvSpPr>
          <p:cNvPr id="262" name="Google Shape;262;p34"/>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4</a:t>
            </a:r>
            <a:endParaRPr b="1" sz="700">
              <a:solidFill>
                <a:srgbClr val="9A6ABA"/>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68" name="Google Shape;268;p35"/>
          <p:cNvSpPr txBox="1"/>
          <p:nvPr>
            <p:ph idx="1" type="body"/>
          </p:nvPr>
        </p:nvSpPr>
        <p:spPr>
          <a:xfrm>
            <a:off x="311700" y="1074150"/>
            <a:ext cx="8424900" cy="33540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1000">
                <a:solidFill>
                  <a:srgbClr val="000000"/>
                </a:solidFill>
              </a:rPr>
              <a:t>Caleb Robinson, Bistra Dilkina, Jeffrey Hubbs, Wenwen Zhang, Subhrajit Guhathakurta, Marilyn A. Brown, Ram M. Pendyala, Machine learning approaches for estimating commercial building energy consumption, Applied Energy, Volume 208, 2017, Pages 889-904, ISSN 0306-2619, https://doi.org/10.1016/j.apenergy.2017.09.060.</a:t>
            </a:r>
            <a:endParaRPr sz="1000">
              <a:solidFill>
                <a:srgbClr val="000000"/>
              </a:solidFill>
            </a:endParaRPr>
          </a:p>
          <a:p>
            <a:pPr indent="0" lvl="0" marL="457200" rtl="0" algn="l">
              <a:spcBef>
                <a:spcPts val="0"/>
              </a:spcBef>
              <a:spcAft>
                <a:spcPts val="0"/>
              </a:spcAft>
              <a:buNone/>
            </a:pPr>
            <a:r>
              <a:t/>
            </a:r>
            <a:endParaRPr sz="1000">
              <a:solidFill>
                <a:srgbClr val="000000"/>
              </a:solidFill>
            </a:endParaRPr>
          </a:p>
          <a:p>
            <a:pPr indent="-285750" lvl="0" marL="457200" rtl="0" algn="l">
              <a:spcBef>
                <a:spcPts val="0"/>
              </a:spcBef>
              <a:spcAft>
                <a:spcPts val="0"/>
              </a:spcAft>
              <a:buSzPts val="900"/>
              <a:buChar char="●"/>
            </a:pPr>
            <a:r>
              <a:rPr lang="en" sz="1000">
                <a:solidFill>
                  <a:srgbClr val="000000"/>
                </a:solidFill>
              </a:rPr>
              <a:t>EPA, Environmental Protection Agency: “Inventory of U.S. Greenhouse Gas Emissions and Sinks,” https://www.epa.gov/ghgemissions/inventory-us-greenhouse-gas-emissions-and-sinks. </a:t>
            </a:r>
            <a:endParaRPr sz="1000">
              <a:solidFill>
                <a:srgbClr val="000000"/>
              </a:solidFill>
            </a:endParaRPr>
          </a:p>
          <a:p>
            <a:pPr indent="0" lvl="0" marL="457200" rtl="0" algn="l">
              <a:spcBef>
                <a:spcPts val="0"/>
              </a:spcBef>
              <a:spcAft>
                <a:spcPts val="0"/>
              </a:spcAft>
              <a:buNone/>
            </a:pPr>
            <a:r>
              <a:t/>
            </a:r>
            <a:endParaRPr sz="1000">
              <a:solidFill>
                <a:srgbClr val="000000"/>
              </a:solidFill>
            </a:endParaRPr>
          </a:p>
          <a:p>
            <a:pPr indent="-285750" lvl="0" marL="457200" rtl="0" algn="l">
              <a:spcBef>
                <a:spcPts val="0"/>
              </a:spcBef>
              <a:spcAft>
                <a:spcPts val="0"/>
              </a:spcAft>
              <a:buSzPts val="900"/>
              <a:buChar char="●"/>
            </a:pPr>
            <a:r>
              <a:rPr lang="en" sz="1000">
                <a:solidFill>
                  <a:srgbClr val="000000"/>
                </a:solidFill>
              </a:rPr>
              <a:t>IPCC, 2019: Summary for Policymakers. In: Climate Change and Land: an IPCC special report on climate change, desertification, land degradation, sustainable land management, food security, and greenhouse gas fluxes in terrestrial ecosystems [P.R. Shukla, J. Skea, E. Calvo Buendia, V. Masson-Delmotte, H.- O. Pörtner, D. C. Roberts, P. Zhai, R. Slade, S. Connors, R. van Diemen, M. Ferrat, E. Haughey, S. Luz, S. Neogi, M. Pathak, J. Petzold, J. Portugal Pereira, P. Vyas, E. Huntley, K. Kissick, M. Belkacemi, J. Malley, (eds.)]. In press.</a:t>
            </a:r>
            <a:endParaRPr sz="1000">
              <a:solidFill>
                <a:srgbClr val="000000"/>
              </a:solidFill>
            </a:endParaRPr>
          </a:p>
          <a:p>
            <a:pPr indent="0" lvl="0" marL="457200" rtl="0" algn="l">
              <a:spcBef>
                <a:spcPts val="0"/>
              </a:spcBef>
              <a:spcAft>
                <a:spcPts val="0"/>
              </a:spcAft>
              <a:buNone/>
            </a:pPr>
            <a:r>
              <a:t/>
            </a:r>
            <a:endParaRPr sz="1000">
              <a:solidFill>
                <a:srgbClr val="000000"/>
              </a:solidFill>
            </a:endParaRPr>
          </a:p>
          <a:p>
            <a:pPr indent="-285750" lvl="0" marL="457200" rtl="0" algn="l">
              <a:spcBef>
                <a:spcPts val="0"/>
              </a:spcBef>
              <a:spcAft>
                <a:spcPts val="0"/>
              </a:spcAft>
              <a:buSzPts val="900"/>
              <a:buChar char="●"/>
            </a:pPr>
            <a:r>
              <a:rPr lang="en" sz="1000">
                <a:solidFill>
                  <a:srgbClr val="000000"/>
                </a:solidFill>
              </a:rPr>
              <a:t>Neff, Roni A, et al. “Reducing Meat Consumption in the USA: a Nationally Representative Survey of Attitudes and Behaviours.” Public Health Nutrition, vol. 21, no. 10, 2018, pp. 1835–1844., doi:10.1017/S1368980017004190.</a:t>
            </a:r>
            <a:endParaRPr sz="1000">
              <a:solidFill>
                <a:srgbClr val="000000"/>
              </a:solidFill>
            </a:endParaRPr>
          </a:p>
          <a:p>
            <a:pPr indent="0" lvl="0" marL="457200" rtl="0" algn="l">
              <a:spcBef>
                <a:spcPts val="0"/>
              </a:spcBef>
              <a:spcAft>
                <a:spcPts val="0"/>
              </a:spcAft>
              <a:buNone/>
            </a:pPr>
            <a:r>
              <a:t/>
            </a:r>
            <a:endParaRPr sz="1000">
              <a:solidFill>
                <a:srgbClr val="000000"/>
              </a:solidFill>
            </a:endParaRPr>
          </a:p>
          <a:p>
            <a:pPr indent="-285750" lvl="0" marL="457200" rtl="0" algn="l">
              <a:spcBef>
                <a:spcPts val="0"/>
              </a:spcBef>
              <a:spcAft>
                <a:spcPts val="0"/>
              </a:spcAft>
              <a:buSzPts val="900"/>
              <a:buChar char="●"/>
            </a:pPr>
            <a:r>
              <a:rPr lang="en" sz="1000">
                <a:solidFill>
                  <a:srgbClr val="000000"/>
                </a:solidFill>
              </a:rPr>
              <a:t>OECD, 2023, Meat consumption (indicator). doi: 10.1787/fa290fd0-en (Accessed on 21 March 2023)</a:t>
            </a:r>
            <a:endParaRPr sz="1000">
              <a:solidFill>
                <a:srgbClr val="000000"/>
              </a:solidFill>
            </a:endParaRPr>
          </a:p>
          <a:p>
            <a:pPr indent="0" lvl="0" marL="0" rtl="0" algn="l">
              <a:spcBef>
                <a:spcPts val="1000"/>
              </a:spcBef>
              <a:spcAft>
                <a:spcPts val="1000"/>
              </a:spcAft>
              <a:buNone/>
            </a:pPr>
            <a:r>
              <a:t/>
            </a:r>
            <a:endParaRPr sz="1000">
              <a:solidFill>
                <a:schemeClr val="dk2"/>
              </a:solidFill>
            </a:endParaRPr>
          </a:p>
        </p:txBody>
      </p:sp>
      <p:sp>
        <p:nvSpPr>
          <p:cNvPr id="269" name="Google Shape;269;p35"/>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5</a:t>
            </a:r>
            <a:endParaRPr b="1" sz="700">
              <a:solidFill>
                <a:srgbClr val="9A6ABA"/>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6"/>
          <p:cNvPicPr preferRelativeResize="0"/>
          <p:nvPr/>
        </p:nvPicPr>
        <p:blipFill rotWithShape="1">
          <a:blip r:embed="rId3">
            <a:alphaModFix/>
          </a:blip>
          <a:srcRect b="2435" l="0" r="0" t="2426"/>
          <a:stretch/>
        </p:blipFill>
        <p:spPr>
          <a:xfrm>
            <a:off x="0" y="0"/>
            <a:ext cx="9144000" cy="5143499"/>
          </a:xfrm>
          <a:prstGeom prst="rect">
            <a:avLst/>
          </a:prstGeom>
          <a:noFill/>
          <a:ln>
            <a:noFill/>
          </a:ln>
        </p:spPr>
      </p:pic>
      <p:sp>
        <p:nvSpPr>
          <p:cNvPr id="275" name="Google Shape;275;p36"/>
          <p:cNvSpPr txBox="1"/>
          <p:nvPr>
            <p:ph type="title"/>
          </p:nvPr>
        </p:nvSpPr>
        <p:spPr>
          <a:xfrm>
            <a:off x="905100" y="1842107"/>
            <a:ext cx="7333800" cy="1595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 (images)</a:t>
            </a:r>
            <a:endParaRPr/>
          </a:p>
        </p:txBody>
      </p:sp>
      <p:sp>
        <p:nvSpPr>
          <p:cNvPr id="281" name="Google Shape;281;p37"/>
          <p:cNvSpPr txBox="1"/>
          <p:nvPr>
            <p:ph idx="1" type="body"/>
          </p:nvPr>
        </p:nvSpPr>
        <p:spPr>
          <a:xfrm>
            <a:off x="311700" y="1074150"/>
            <a:ext cx="8424900" cy="33540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solidFill>
                  <a:schemeClr val="dk2"/>
                </a:solidFill>
              </a:rPr>
              <a:t>https://quantdare.com/what-is-the-difference-between-parameters-and-hyperparameters/</a:t>
            </a:r>
            <a:endParaRPr sz="1000">
              <a:solidFill>
                <a:schemeClr val="dk2"/>
              </a:solidFill>
            </a:endParaRPr>
          </a:p>
          <a:p>
            <a:pPr indent="-292100" lvl="0" marL="457200" rtl="0" algn="l">
              <a:spcBef>
                <a:spcPts val="1000"/>
              </a:spcBef>
              <a:spcAft>
                <a:spcPts val="0"/>
              </a:spcAft>
              <a:buSzPts val="1000"/>
              <a:buChar char="●"/>
            </a:pPr>
            <a:r>
              <a:rPr lang="en" sz="1000">
                <a:solidFill>
                  <a:schemeClr val="dk2"/>
                </a:solidFill>
              </a:rPr>
              <a:t>https://www.linkedin.com/posts/giorgiotorre1234_machinelearning-deeplearning-machinelearning-activity-6979036271570530305-KUah/</a:t>
            </a:r>
            <a:endParaRPr sz="1000">
              <a:solidFill>
                <a:schemeClr val="dk2"/>
              </a:solidFill>
            </a:endParaRPr>
          </a:p>
          <a:p>
            <a:pPr indent="-292100" lvl="0" marL="457200" rtl="0" algn="l">
              <a:spcBef>
                <a:spcPts val="1000"/>
              </a:spcBef>
              <a:spcAft>
                <a:spcPts val="0"/>
              </a:spcAft>
              <a:buSzPts val="1000"/>
              <a:buChar char="●"/>
            </a:pPr>
            <a:r>
              <a:rPr lang="en" sz="1000" u="sng">
                <a:solidFill>
                  <a:schemeClr val="hlink"/>
                </a:solidFill>
                <a:hlinkClick r:id="rId3"/>
              </a:rPr>
              <a:t>https://www.eatingwell.com/article/7994363/what-happens-to-your-body-when-you-eat-red-meat-every-day/</a:t>
            </a:r>
            <a:endParaRPr sz="1000">
              <a:solidFill>
                <a:schemeClr val="dk2"/>
              </a:solidFill>
            </a:endParaRPr>
          </a:p>
          <a:p>
            <a:pPr indent="-292100" lvl="0" marL="457200" rtl="0" algn="l">
              <a:spcBef>
                <a:spcPts val="1000"/>
              </a:spcBef>
              <a:spcAft>
                <a:spcPts val="0"/>
              </a:spcAft>
              <a:buClr>
                <a:schemeClr val="dk2"/>
              </a:buClr>
              <a:buSzPts val="1000"/>
              <a:buChar char="●"/>
            </a:pPr>
            <a:r>
              <a:rPr lang="en" sz="1000" u="sng">
                <a:solidFill>
                  <a:schemeClr val="hlink"/>
                </a:solidFill>
                <a:hlinkClick r:id="rId4"/>
              </a:rPr>
              <a:t>https://www.dtn.com/what-is-an-agricultural-commodity/</a:t>
            </a:r>
            <a:endParaRPr sz="1000">
              <a:solidFill>
                <a:schemeClr val="dk2"/>
              </a:solidFill>
            </a:endParaRPr>
          </a:p>
          <a:p>
            <a:pPr indent="-292100" lvl="0" marL="457200" rtl="0" algn="l">
              <a:spcBef>
                <a:spcPts val="1000"/>
              </a:spcBef>
              <a:spcAft>
                <a:spcPts val="0"/>
              </a:spcAft>
              <a:buClr>
                <a:schemeClr val="dk2"/>
              </a:buClr>
              <a:buSzPts val="1000"/>
              <a:buChar char="●"/>
            </a:pPr>
            <a:r>
              <a:rPr lang="en" sz="1000" u="sng">
                <a:solidFill>
                  <a:schemeClr val="hlink"/>
                </a:solidFill>
                <a:hlinkClick r:id="rId5"/>
              </a:rPr>
              <a:t>https://blog.finxter.com/tutorial-how-to-create-your-first-neural-network-in-1-line-of-python-code/</a:t>
            </a:r>
            <a:endParaRPr sz="1000">
              <a:solidFill>
                <a:schemeClr val="dk2"/>
              </a:solidFill>
            </a:endParaRPr>
          </a:p>
          <a:p>
            <a:pPr indent="-292100" lvl="0" marL="457200" rtl="0" algn="l">
              <a:spcBef>
                <a:spcPts val="1000"/>
              </a:spcBef>
              <a:spcAft>
                <a:spcPts val="0"/>
              </a:spcAft>
              <a:buClr>
                <a:schemeClr val="dk2"/>
              </a:buClr>
              <a:buSzPts val="1000"/>
              <a:buChar char="●"/>
            </a:pPr>
            <a:r>
              <a:rPr lang="en" sz="1000">
                <a:solidFill>
                  <a:schemeClr val="dk2"/>
                </a:solidFill>
              </a:rPr>
              <a:t>linkedin.com/pulse/export-from-europe-agriculture-commodities-elena-vishnevskaya/</a:t>
            </a:r>
            <a:endParaRPr sz="1000">
              <a:solidFill>
                <a:schemeClr val="dk2"/>
              </a:solidFill>
            </a:endParaRPr>
          </a:p>
          <a:p>
            <a:pPr indent="-292100" lvl="0" marL="457200" rtl="0" algn="l">
              <a:spcBef>
                <a:spcPts val="1000"/>
              </a:spcBef>
              <a:spcAft>
                <a:spcPts val="0"/>
              </a:spcAft>
              <a:buClr>
                <a:schemeClr val="dk2"/>
              </a:buClr>
              <a:buSzPts val="1000"/>
              <a:buChar char="●"/>
            </a:pPr>
            <a:r>
              <a:rPr lang="en" sz="1000" u="sng">
                <a:solidFill>
                  <a:schemeClr val="hlink"/>
                </a:solidFill>
                <a:hlinkClick r:id="rId6"/>
              </a:rPr>
              <a:t>https://viterbi-web.usc.edu/~krupske/itp301/lab_04/cow-gallery.html</a:t>
            </a:r>
            <a:endParaRPr sz="1000">
              <a:solidFill>
                <a:schemeClr val="dk2"/>
              </a:solidFill>
            </a:endParaRPr>
          </a:p>
          <a:p>
            <a:pPr indent="-292100" lvl="0" marL="457200" rtl="0" algn="l">
              <a:spcBef>
                <a:spcPts val="1000"/>
              </a:spcBef>
              <a:spcAft>
                <a:spcPts val="0"/>
              </a:spcAft>
              <a:buClr>
                <a:schemeClr val="dk2"/>
              </a:buClr>
              <a:buSzPts val="1000"/>
              <a:buChar char="●"/>
            </a:pPr>
            <a:r>
              <a:rPr lang="en" sz="1000">
                <a:solidFill>
                  <a:schemeClr val="dk2"/>
                </a:solidFill>
              </a:rPr>
              <a:t>https://5minutecrafts.site/learn-tricks/the-difference-between-veal-and-beef-2038/</a:t>
            </a:r>
            <a:endParaRPr sz="1000">
              <a:solidFill>
                <a:schemeClr val="dk2"/>
              </a:solidFill>
            </a:endParaRPr>
          </a:p>
          <a:p>
            <a:pPr indent="-292100" lvl="0" marL="457200" rtl="0" algn="l">
              <a:spcBef>
                <a:spcPts val="1000"/>
              </a:spcBef>
              <a:spcAft>
                <a:spcPts val="0"/>
              </a:spcAft>
              <a:buClr>
                <a:schemeClr val="dk2"/>
              </a:buClr>
              <a:buSzPts val="1000"/>
              <a:buChar char="●"/>
            </a:pPr>
            <a:r>
              <a:rPr lang="en" sz="1000" u="sng">
                <a:solidFill>
                  <a:schemeClr val="hlink"/>
                </a:solidFill>
                <a:hlinkClick r:id="rId7"/>
              </a:rPr>
              <a:t>https://datamites.com/blog/what-is-cross-validation-and-validation-in-machine-learning/</a:t>
            </a:r>
            <a:endParaRPr sz="1000">
              <a:solidFill>
                <a:schemeClr val="dk2"/>
              </a:solidFill>
            </a:endParaRPr>
          </a:p>
          <a:p>
            <a:pPr indent="-292100" lvl="0" marL="457200" rtl="0" algn="l">
              <a:spcBef>
                <a:spcPts val="1000"/>
              </a:spcBef>
              <a:spcAft>
                <a:spcPts val="1000"/>
              </a:spcAft>
              <a:buClr>
                <a:schemeClr val="dk2"/>
              </a:buClr>
              <a:buSzPts val="1000"/>
              <a:buChar char="●"/>
            </a:pPr>
            <a:r>
              <a:rPr lang="en" sz="1000">
                <a:solidFill>
                  <a:schemeClr val="dk2"/>
                </a:solidFill>
              </a:rPr>
              <a:t>https://stackoverflow.com/questions/37161563/how-to-graph-grid-scores-from-gridsearchcv</a:t>
            </a:r>
            <a:endParaRPr sz="1000">
              <a:solidFill>
                <a:schemeClr val="dk2"/>
              </a:solidFill>
            </a:endParaRPr>
          </a:p>
        </p:txBody>
      </p:sp>
      <p:sp>
        <p:nvSpPr>
          <p:cNvPr id="282" name="Google Shape;282;p3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5</a:t>
            </a:r>
            <a:endParaRPr b="1" sz="700">
              <a:solidFill>
                <a:srgbClr val="9A6AB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561150"/>
            <a:ext cx="31323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19" name="Google Shape;119;p20"/>
          <p:cNvSpPr txBox="1"/>
          <p:nvPr>
            <p:ph idx="1" type="body"/>
          </p:nvPr>
        </p:nvSpPr>
        <p:spPr>
          <a:xfrm>
            <a:off x="311700" y="1074150"/>
            <a:ext cx="4532700" cy="335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Meat reduction is important in terms of GHE</a:t>
            </a:r>
            <a:endParaRPr/>
          </a:p>
          <a:p>
            <a:pPr indent="-304800" lvl="0" marL="457200" rtl="0" algn="l">
              <a:spcBef>
                <a:spcPts val="0"/>
              </a:spcBef>
              <a:spcAft>
                <a:spcPts val="0"/>
              </a:spcAft>
              <a:buSzPts val="1200"/>
              <a:buChar char="●"/>
            </a:pPr>
            <a:r>
              <a:rPr lang="en"/>
              <a:t>Short term solutions: </a:t>
            </a:r>
            <a:r>
              <a:rPr lang="en" u="sng"/>
              <a:t>taxing and subsidizing</a:t>
            </a:r>
            <a:endParaRPr u="sng"/>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20" name="Google Shape;120;p20"/>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pic>
        <p:nvPicPr>
          <p:cNvPr id="121" name="Google Shape;121;p20"/>
          <p:cNvPicPr preferRelativeResize="0"/>
          <p:nvPr/>
        </p:nvPicPr>
        <p:blipFill>
          <a:blip r:embed="rId3">
            <a:alphaModFix/>
          </a:blip>
          <a:stretch>
            <a:fillRect/>
          </a:stretch>
        </p:blipFill>
        <p:spPr>
          <a:xfrm>
            <a:off x="4658275" y="797950"/>
            <a:ext cx="4276900" cy="2417375"/>
          </a:xfrm>
          <a:prstGeom prst="rect">
            <a:avLst/>
          </a:prstGeom>
          <a:noFill/>
          <a:ln>
            <a:noFill/>
          </a:ln>
        </p:spPr>
      </p:pic>
      <p:pic>
        <p:nvPicPr>
          <p:cNvPr id="122" name="Google Shape;122;p20"/>
          <p:cNvPicPr preferRelativeResize="0"/>
          <p:nvPr/>
        </p:nvPicPr>
        <p:blipFill>
          <a:blip r:embed="rId4">
            <a:alphaModFix/>
          </a:blip>
          <a:stretch>
            <a:fillRect/>
          </a:stretch>
        </p:blipFill>
        <p:spPr>
          <a:xfrm>
            <a:off x="1863700" y="3630938"/>
            <a:ext cx="6025126" cy="1289575"/>
          </a:xfrm>
          <a:prstGeom prst="rect">
            <a:avLst/>
          </a:prstGeom>
          <a:noFill/>
          <a:ln>
            <a:noFill/>
          </a:ln>
        </p:spPr>
      </p:pic>
      <p:sp>
        <p:nvSpPr>
          <p:cNvPr id="123" name="Google Shape;123;p20"/>
          <p:cNvSpPr txBox="1"/>
          <p:nvPr/>
        </p:nvSpPr>
        <p:spPr>
          <a:xfrm>
            <a:off x="338975" y="1741225"/>
            <a:ext cx="3797700" cy="1856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Montserrat"/>
              <a:buChar char="➔"/>
            </a:pPr>
            <a:r>
              <a:rPr lang="en" sz="1200">
                <a:solidFill>
                  <a:schemeClr val="dk2"/>
                </a:solidFill>
                <a:latin typeface="Montserrat"/>
                <a:ea typeface="Montserrat"/>
                <a:cs typeface="Montserrat"/>
                <a:sym typeface="Montserrat"/>
              </a:rPr>
              <a:t>Two distinct goals:</a:t>
            </a:r>
            <a:endParaRPr sz="1200">
              <a:solidFill>
                <a:schemeClr val="dk2"/>
              </a:solidFill>
              <a:latin typeface="Montserrat"/>
              <a:ea typeface="Montserrat"/>
              <a:cs typeface="Montserrat"/>
              <a:sym typeface="Montserrat"/>
            </a:endParaRPr>
          </a:p>
          <a:p>
            <a:pPr indent="-304800" lvl="0" marL="914400" rtl="0" algn="l">
              <a:lnSpc>
                <a:spcPct val="115000"/>
              </a:lnSpc>
              <a:spcBef>
                <a:spcPts val="0"/>
              </a:spcBef>
              <a:spcAft>
                <a:spcPts val="0"/>
              </a:spcAft>
              <a:buClr>
                <a:schemeClr val="dk1"/>
              </a:buClr>
              <a:buSzPts val="1200"/>
              <a:buFont typeface="Montserrat"/>
              <a:buChar char="❏"/>
            </a:pPr>
            <a:r>
              <a:rPr b="1" lang="en" sz="1200">
                <a:solidFill>
                  <a:schemeClr val="dk2"/>
                </a:solidFill>
                <a:latin typeface="Montserrat"/>
                <a:ea typeface="Montserrat"/>
                <a:cs typeface="Montserrat"/>
                <a:sym typeface="Montserrat"/>
              </a:rPr>
              <a:t>Develop predictor </a:t>
            </a:r>
            <a:r>
              <a:rPr lang="en" sz="1200">
                <a:solidFill>
                  <a:schemeClr val="dk2"/>
                </a:solidFill>
                <a:latin typeface="Montserrat"/>
                <a:ea typeface="Montserrat"/>
                <a:cs typeface="Montserrat"/>
                <a:sym typeface="Montserrat"/>
              </a:rPr>
              <a:t>of beef and veal consumption levels given agricultural commodity data given tax regime</a:t>
            </a:r>
            <a:endParaRPr sz="1200">
              <a:solidFill>
                <a:schemeClr val="dk2"/>
              </a:solidFill>
              <a:latin typeface="Montserrat"/>
              <a:ea typeface="Montserrat"/>
              <a:cs typeface="Montserrat"/>
              <a:sym typeface="Montserrat"/>
            </a:endParaRPr>
          </a:p>
          <a:p>
            <a:pPr indent="-304800" lvl="0" marL="914400" rtl="0" algn="l">
              <a:lnSpc>
                <a:spcPct val="115000"/>
              </a:lnSpc>
              <a:spcBef>
                <a:spcPts val="0"/>
              </a:spcBef>
              <a:spcAft>
                <a:spcPts val="0"/>
              </a:spcAft>
              <a:buClr>
                <a:schemeClr val="dk1"/>
              </a:buClr>
              <a:buSzPts val="1200"/>
              <a:buFont typeface="Montserrat"/>
              <a:buChar char="❏"/>
            </a:pPr>
            <a:r>
              <a:rPr b="1" lang="en" sz="1200">
                <a:solidFill>
                  <a:schemeClr val="dk2"/>
                </a:solidFill>
                <a:latin typeface="Montserrat"/>
                <a:ea typeface="Montserrat"/>
                <a:cs typeface="Montserrat"/>
                <a:sym typeface="Montserrat"/>
              </a:rPr>
              <a:t>Feature analysis </a:t>
            </a:r>
            <a:r>
              <a:rPr lang="en" sz="1200">
                <a:solidFill>
                  <a:schemeClr val="dk2"/>
                </a:solidFill>
                <a:latin typeface="Montserrat"/>
                <a:ea typeface="Montserrat"/>
                <a:cs typeface="Montserrat"/>
                <a:sym typeface="Montserrat"/>
              </a:rPr>
              <a:t>to investigate which commodities should be subsidized</a:t>
            </a:r>
            <a:endParaRPr>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Feature </a:t>
            </a:r>
            <a:r>
              <a:rPr lang="en">
                <a:solidFill>
                  <a:schemeClr val="dk1"/>
                </a:solidFill>
              </a:rPr>
              <a:t>Analysis</a:t>
            </a:r>
            <a:endParaRPr/>
          </a:p>
        </p:txBody>
      </p:sp>
      <p:sp>
        <p:nvSpPr>
          <p:cNvPr id="288" name="Google Shape;288;p38"/>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289" name="Google Shape;289;p38"/>
          <p:cNvPicPr preferRelativeResize="0"/>
          <p:nvPr/>
        </p:nvPicPr>
        <p:blipFill>
          <a:blip r:embed="rId3">
            <a:alphaModFix/>
          </a:blip>
          <a:stretch>
            <a:fillRect/>
          </a:stretch>
        </p:blipFill>
        <p:spPr>
          <a:xfrm>
            <a:off x="1373713" y="1159788"/>
            <a:ext cx="6396576" cy="3434075"/>
          </a:xfrm>
          <a:prstGeom prst="rect">
            <a:avLst/>
          </a:prstGeom>
          <a:noFill/>
          <a:ln>
            <a:noFill/>
          </a:ln>
        </p:spPr>
      </p:pic>
      <p:sp>
        <p:nvSpPr>
          <p:cNvPr id="290" name="Google Shape;290;p38"/>
          <p:cNvSpPr/>
          <p:nvPr/>
        </p:nvSpPr>
        <p:spPr>
          <a:xfrm>
            <a:off x="1429863" y="4679500"/>
            <a:ext cx="6470100" cy="3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Montserrat"/>
                <a:ea typeface="Montserrat"/>
                <a:cs typeface="Montserrat"/>
                <a:sym typeface="Montserrat"/>
              </a:rPr>
              <a:t>B</a:t>
            </a:r>
            <a:r>
              <a:rPr lang="en" sz="1100">
                <a:latin typeface="Montserrat"/>
                <a:ea typeface="Montserrat"/>
                <a:cs typeface="Montserrat"/>
                <a:sym typeface="Montserrat"/>
              </a:rPr>
              <a:t>ar plot</a:t>
            </a:r>
            <a:r>
              <a:rPr lang="en" sz="1100">
                <a:latin typeface="Montserrat"/>
                <a:ea typeface="Montserrat"/>
                <a:cs typeface="Montserrat"/>
                <a:sym typeface="Montserrat"/>
              </a:rPr>
              <a:t> of explained variance ratios for Random Forests with SVD embeddings; </a:t>
            </a:r>
            <a:endParaRPr sz="1100">
              <a:latin typeface="Montserrat"/>
              <a:ea typeface="Montserrat"/>
              <a:cs typeface="Montserrat"/>
              <a:sym typeface="Montserrat"/>
            </a:endParaRPr>
          </a:p>
          <a:p>
            <a:pPr indent="0" lvl="0" marL="0" rtl="0" algn="ctr">
              <a:spcBef>
                <a:spcPts val="0"/>
              </a:spcBef>
              <a:spcAft>
                <a:spcPts val="0"/>
              </a:spcAft>
              <a:buNone/>
            </a:pPr>
            <a:r>
              <a:rPr lang="en" sz="1100">
                <a:latin typeface="Montserrat"/>
                <a:ea typeface="Montserrat"/>
                <a:cs typeface="Montserrat"/>
                <a:sym typeface="Montserrat"/>
              </a:rPr>
              <a:t>similar results obtained with UMAP</a:t>
            </a:r>
            <a:endParaRPr sz="11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708000"/>
            <a:ext cx="31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txBox="1"/>
          <p:nvPr>
            <p:ph idx="1" type="body"/>
          </p:nvPr>
        </p:nvSpPr>
        <p:spPr>
          <a:xfrm>
            <a:off x="311700" y="1542000"/>
            <a:ext cx="3054600" cy="2886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97" name="Google Shape;297;p39"/>
          <p:cNvPicPr preferRelativeResize="0"/>
          <p:nvPr/>
        </p:nvPicPr>
        <p:blipFill>
          <a:blip r:embed="rId3">
            <a:alphaModFix/>
          </a:blip>
          <a:stretch>
            <a:fillRect/>
          </a:stretch>
        </p:blipFill>
        <p:spPr>
          <a:xfrm>
            <a:off x="156199" y="507799"/>
            <a:ext cx="8282225" cy="4440375"/>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pic>
        <p:nvPicPr>
          <p:cNvPr id="302" name="Google Shape;302;p40"/>
          <p:cNvPicPr preferRelativeResize="0"/>
          <p:nvPr/>
        </p:nvPicPr>
        <p:blipFill>
          <a:blip r:embed="rId3">
            <a:alphaModFix/>
          </a:blip>
          <a:stretch>
            <a:fillRect/>
          </a:stretch>
        </p:blipFill>
        <p:spPr>
          <a:xfrm>
            <a:off x="274530" y="291155"/>
            <a:ext cx="8367692" cy="4671501"/>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pic>
        <p:nvPicPr>
          <p:cNvPr id="307" name="Google Shape;307;p41"/>
          <p:cNvPicPr preferRelativeResize="0"/>
          <p:nvPr/>
        </p:nvPicPr>
        <p:blipFill>
          <a:blip r:embed="rId3">
            <a:alphaModFix/>
          </a:blip>
          <a:stretch>
            <a:fillRect/>
          </a:stretch>
        </p:blipFill>
        <p:spPr>
          <a:xfrm>
            <a:off x="502750" y="496825"/>
            <a:ext cx="8057723" cy="4233449"/>
          </a:xfrm>
          <a:prstGeom prst="rect">
            <a:avLst/>
          </a:prstGeom>
          <a:noFill/>
          <a:ln cap="flat" cmpd="sng" w="28575">
            <a:solidFill>
              <a:schemeClr val="accent6"/>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561150"/>
            <a:ext cx="31323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29" name="Google Shape;129;p21"/>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1</a:t>
            </a:r>
            <a:endParaRPr b="1" sz="700">
              <a:solidFill>
                <a:srgbClr val="9A6ABA"/>
              </a:solidFill>
              <a:latin typeface="Montserrat"/>
              <a:ea typeface="Montserrat"/>
              <a:cs typeface="Montserrat"/>
              <a:sym typeface="Montserrat"/>
            </a:endParaRPr>
          </a:p>
        </p:txBody>
      </p:sp>
      <p:pic>
        <p:nvPicPr>
          <p:cNvPr id="130" name="Google Shape;130;p21"/>
          <p:cNvPicPr preferRelativeResize="0"/>
          <p:nvPr/>
        </p:nvPicPr>
        <p:blipFill>
          <a:blip r:embed="rId3">
            <a:alphaModFix/>
          </a:blip>
          <a:stretch>
            <a:fillRect/>
          </a:stretch>
        </p:blipFill>
        <p:spPr>
          <a:xfrm>
            <a:off x="3931075" y="3125850"/>
            <a:ext cx="4709400" cy="1478275"/>
          </a:xfrm>
          <a:prstGeom prst="rect">
            <a:avLst/>
          </a:prstGeom>
          <a:noFill/>
          <a:ln>
            <a:noFill/>
          </a:ln>
        </p:spPr>
      </p:pic>
      <p:pic>
        <p:nvPicPr>
          <p:cNvPr id="131" name="Google Shape;131;p21"/>
          <p:cNvPicPr preferRelativeResize="0"/>
          <p:nvPr/>
        </p:nvPicPr>
        <p:blipFill rotWithShape="1">
          <a:blip r:embed="rId4">
            <a:alphaModFix/>
          </a:blip>
          <a:srcRect b="0" l="0" r="5935" t="0"/>
          <a:stretch/>
        </p:blipFill>
        <p:spPr>
          <a:xfrm>
            <a:off x="3931075" y="685800"/>
            <a:ext cx="4879099" cy="1721150"/>
          </a:xfrm>
          <a:prstGeom prst="rect">
            <a:avLst/>
          </a:prstGeom>
          <a:noFill/>
          <a:ln>
            <a:noFill/>
          </a:ln>
        </p:spPr>
      </p:pic>
      <p:sp>
        <p:nvSpPr>
          <p:cNvPr id="132" name="Google Shape;132;p21"/>
          <p:cNvSpPr txBox="1"/>
          <p:nvPr/>
        </p:nvSpPr>
        <p:spPr>
          <a:xfrm>
            <a:off x="311700" y="1149425"/>
            <a:ext cx="3475200" cy="2986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Most used model: The International Model for Policy Analysis of Agricultural Commodities and Trade (</a:t>
            </a:r>
            <a:r>
              <a:rPr b="1" lang="en" sz="1200">
                <a:latin typeface="Montserrat"/>
                <a:ea typeface="Montserrat"/>
                <a:cs typeface="Montserrat"/>
                <a:sym typeface="Montserrat"/>
              </a:rPr>
              <a:t>IMPACT</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Problems:</a:t>
            </a:r>
            <a:endParaRPr sz="1200">
              <a:latin typeface="Montserrat"/>
              <a:ea typeface="Montserrat"/>
              <a:cs typeface="Montserrat"/>
              <a:sym typeface="Montserrat"/>
            </a:endParaRPr>
          </a:p>
          <a:p>
            <a:pPr indent="-304800" lvl="0" marL="914400" rtl="0" algn="l">
              <a:spcBef>
                <a:spcPts val="0"/>
              </a:spcBef>
              <a:spcAft>
                <a:spcPts val="0"/>
              </a:spcAft>
              <a:buSzPts val="1200"/>
              <a:buFont typeface="Montserrat"/>
              <a:buChar char="❏"/>
            </a:pPr>
            <a:r>
              <a:rPr lang="en" sz="1200">
                <a:latin typeface="Montserrat"/>
                <a:ea typeface="Montserrat"/>
                <a:cs typeface="Montserrat"/>
                <a:sym typeface="Montserrat"/>
              </a:rPr>
              <a:t>Hard to use for the public</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914400" rtl="0" algn="l">
              <a:spcBef>
                <a:spcPts val="0"/>
              </a:spcBef>
              <a:spcAft>
                <a:spcPts val="0"/>
              </a:spcAft>
              <a:buSzPts val="1200"/>
              <a:buFont typeface="Montserrat"/>
              <a:buChar char="❏"/>
            </a:pPr>
            <a:r>
              <a:rPr lang="en" sz="1200">
                <a:latin typeface="Montserrat"/>
                <a:ea typeface="Montserrat"/>
                <a:cs typeface="Montserrat"/>
                <a:sym typeface="Montserrat"/>
              </a:rPr>
              <a:t>Constraint by multiple equilibrium of markets and not predictions based on different products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914400" rtl="0" algn="l">
              <a:spcBef>
                <a:spcPts val="0"/>
              </a:spcBef>
              <a:spcAft>
                <a:spcPts val="0"/>
              </a:spcAft>
              <a:buSzPts val="1200"/>
              <a:buFont typeface="Montserrat"/>
              <a:buChar char="❏"/>
            </a:pPr>
            <a:r>
              <a:rPr lang="en" sz="1200">
                <a:latin typeface="Montserrat"/>
                <a:ea typeface="Montserrat"/>
                <a:cs typeface="Montserrat"/>
                <a:sym typeface="Montserrat"/>
              </a:rPr>
              <a:t>Not adaptable for changing global conditions</a:t>
            </a:r>
            <a:endParaRPr sz="1200">
              <a:latin typeface="Montserrat"/>
              <a:ea typeface="Montserrat"/>
              <a:cs typeface="Montserrat"/>
              <a:sym typeface="Montserrat"/>
            </a:endParaRPr>
          </a:p>
        </p:txBody>
      </p:sp>
      <p:sp>
        <p:nvSpPr>
          <p:cNvPr id="133" name="Google Shape;133;p21"/>
          <p:cNvSpPr txBox="1"/>
          <p:nvPr/>
        </p:nvSpPr>
        <p:spPr>
          <a:xfrm>
            <a:off x="4383725" y="2489350"/>
            <a:ext cx="397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Montserrat"/>
                <a:ea typeface="Montserrat"/>
                <a:cs typeface="Montserrat"/>
                <a:sym typeface="Montserrat"/>
              </a:rPr>
              <a:t>A. </a:t>
            </a:r>
            <a:r>
              <a:rPr lang="en" sz="800">
                <a:latin typeface="Montserrat"/>
                <a:ea typeface="Montserrat"/>
                <a:cs typeface="Montserrat"/>
                <a:sym typeface="Montserrat"/>
              </a:rPr>
              <a:t>Prices and GHG taxes (in US dollars per kg) by food commodity. </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B. Percentage changes in prices and consumption by food commodity. </a:t>
            </a:r>
            <a:endParaRPr sz="800">
              <a:latin typeface="Montserrat"/>
              <a:ea typeface="Montserrat"/>
              <a:cs typeface="Montserrat"/>
              <a:sym typeface="Montserrat"/>
            </a:endParaRPr>
          </a:p>
          <a:p>
            <a:pPr indent="0" lvl="0" marL="0" rtl="0" algn="l">
              <a:spcBef>
                <a:spcPts val="0"/>
              </a:spcBef>
              <a:spcAft>
                <a:spcPts val="0"/>
              </a:spcAft>
              <a:buNone/>
            </a:pPr>
            <a:r>
              <a:rPr lang="en" sz="800">
                <a:latin typeface="Montserrat"/>
                <a:ea typeface="Montserrat"/>
                <a:cs typeface="Montserrat"/>
                <a:sym typeface="Montserrat"/>
              </a:rPr>
              <a:t>C. Change in GHG emissions (in GtCO2e) by food commodity and region. </a:t>
            </a:r>
            <a:endParaRPr sz="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561150"/>
            <a:ext cx="35448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 Data Cleaning</a:t>
            </a:r>
            <a:endParaRPr/>
          </a:p>
        </p:txBody>
      </p:sp>
      <p:sp>
        <p:nvSpPr>
          <p:cNvPr id="139" name="Google Shape;139;p22"/>
          <p:cNvSpPr txBox="1"/>
          <p:nvPr>
            <p:ph idx="1" type="body"/>
          </p:nvPr>
        </p:nvSpPr>
        <p:spPr>
          <a:xfrm>
            <a:off x="178200" y="1074150"/>
            <a:ext cx="3811800" cy="335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Data description: </a:t>
            </a:r>
            <a:endParaRPr/>
          </a:p>
          <a:p>
            <a:pPr indent="-304800" lvl="0" marL="914400" rtl="0" algn="l">
              <a:spcBef>
                <a:spcPts val="0"/>
              </a:spcBef>
              <a:spcAft>
                <a:spcPts val="0"/>
              </a:spcAft>
              <a:buSzPts val="1200"/>
              <a:buChar char="❏"/>
            </a:pPr>
            <a:r>
              <a:rPr lang="en"/>
              <a:t>34 food products (beef, fish, sugar, maize, </a:t>
            </a:r>
            <a:r>
              <a:rPr lang="en"/>
              <a:t>etc.</a:t>
            </a:r>
            <a:r>
              <a:rPr lang="en"/>
              <a:t>)</a:t>
            </a:r>
            <a:endParaRPr/>
          </a:p>
          <a:p>
            <a:pPr indent="-304800" lvl="0" marL="914400" rtl="0" algn="l">
              <a:spcBef>
                <a:spcPts val="0"/>
              </a:spcBef>
              <a:spcAft>
                <a:spcPts val="0"/>
              </a:spcAft>
              <a:buSzPts val="1200"/>
              <a:buChar char="❏"/>
            </a:pPr>
            <a:r>
              <a:rPr lang="en"/>
              <a:t>19 different variables per product</a:t>
            </a:r>
            <a:endParaRPr/>
          </a:p>
          <a:p>
            <a:pPr indent="-304800" lvl="0" marL="914400" rtl="0" algn="l">
              <a:spcBef>
                <a:spcPts val="0"/>
              </a:spcBef>
              <a:spcAft>
                <a:spcPts val="0"/>
              </a:spcAft>
              <a:buSzPts val="1200"/>
              <a:buChar char="❏"/>
            </a:pPr>
            <a:r>
              <a:rPr lang="en"/>
              <a:t>1990 to 2031 (Including OECD predictions)</a:t>
            </a:r>
            <a:endParaRPr/>
          </a:p>
        </p:txBody>
      </p:sp>
      <p:sp>
        <p:nvSpPr>
          <p:cNvPr id="140" name="Google Shape;140;p22"/>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pic>
        <p:nvPicPr>
          <p:cNvPr id="141" name="Google Shape;141;p22"/>
          <p:cNvPicPr preferRelativeResize="0"/>
          <p:nvPr/>
        </p:nvPicPr>
        <p:blipFill rotWithShape="1">
          <a:blip r:embed="rId3">
            <a:alphaModFix/>
          </a:blip>
          <a:srcRect b="67531" l="0" r="0" t="0"/>
          <a:stretch/>
        </p:blipFill>
        <p:spPr>
          <a:xfrm>
            <a:off x="1726600" y="3712074"/>
            <a:ext cx="5955325" cy="916700"/>
          </a:xfrm>
          <a:prstGeom prst="rect">
            <a:avLst/>
          </a:prstGeom>
          <a:noFill/>
          <a:ln>
            <a:noFill/>
          </a:ln>
        </p:spPr>
      </p:pic>
      <p:pic>
        <p:nvPicPr>
          <p:cNvPr id="142" name="Google Shape;142;p22"/>
          <p:cNvPicPr preferRelativeResize="0"/>
          <p:nvPr/>
        </p:nvPicPr>
        <p:blipFill rotWithShape="1">
          <a:blip r:embed="rId4">
            <a:alphaModFix/>
          </a:blip>
          <a:srcRect b="0" l="0" r="4021" t="7114"/>
          <a:stretch/>
        </p:blipFill>
        <p:spPr>
          <a:xfrm>
            <a:off x="4039112" y="1074150"/>
            <a:ext cx="3884211" cy="1871330"/>
          </a:xfrm>
          <a:prstGeom prst="rect">
            <a:avLst/>
          </a:prstGeom>
          <a:noFill/>
          <a:ln>
            <a:noFill/>
          </a:ln>
        </p:spPr>
      </p:pic>
      <p:pic>
        <p:nvPicPr>
          <p:cNvPr id="143" name="Google Shape;143;p22"/>
          <p:cNvPicPr preferRelativeResize="0"/>
          <p:nvPr/>
        </p:nvPicPr>
        <p:blipFill rotWithShape="1">
          <a:blip r:embed="rId5">
            <a:alphaModFix/>
          </a:blip>
          <a:srcRect b="0" l="25001" r="39337" t="5096"/>
          <a:stretch/>
        </p:blipFill>
        <p:spPr>
          <a:xfrm>
            <a:off x="8105925" y="795825"/>
            <a:ext cx="728300" cy="3768851"/>
          </a:xfrm>
          <a:prstGeom prst="rect">
            <a:avLst/>
          </a:prstGeom>
          <a:noFill/>
          <a:ln>
            <a:noFill/>
          </a:ln>
        </p:spPr>
      </p:pic>
      <p:sp>
        <p:nvSpPr>
          <p:cNvPr id="144" name="Google Shape;144;p22"/>
          <p:cNvSpPr txBox="1"/>
          <p:nvPr/>
        </p:nvSpPr>
        <p:spPr>
          <a:xfrm>
            <a:off x="311700" y="2571750"/>
            <a:ext cx="3183900" cy="1378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2"/>
                </a:solidFill>
                <a:latin typeface="Montserrat"/>
                <a:ea typeface="Montserrat"/>
                <a:cs typeface="Montserrat"/>
                <a:sym typeface="Montserrat"/>
              </a:rPr>
              <a:t>Cleaning procedure:</a:t>
            </a:r>
            <a:endParaRPr sz="1200">
              <a:solidFill>
                <a:schemeClr val="dk2"/>
              </a:solidFill>
              <a:latin typeface="Montserrat"/>
              <a:ea typeface="Montserrat"/>
              <a:cs typeface="Montserrat"/>
              <a:sym typeface="Montserrat"/>
            </a:endParaRPr>
          </a:p>
          <a:p>
            <a:pPr indent="-304800" lvl="0" marL="914400" rtl="0" algn="l">
              <a:lnSpc>
                <a:spcPct val="115000"/>
              </a:lnSpc>
              <a:spcBef>
                <a:spcPts val="0"/>
              </a:spcBef>
              <a:spcAft>
                <a:spcPts val="0"/>
              </a:spcAft>
              <a:buClr>
                <a:schemeClr val="dk1"/>
              </a:buClr>
              <a:buSzPts val="1200"/>
              <a:buFont typeface="Montserrat"/>
              <a:buChar char="❏"/>
            </a:pPr>
            <a:r>
              <a:rPr lang="en" sz="1200">
                <a:solidFill>
                  <a:schemeClr val="dk2"/>
                </a:solidFill>
                <a:latin typeface="Montserrat"/>
                <a:ea typeface="Montserrat"/>
                <a:cs typeface="Montserrat"/>
                <a:sym typeface="Montserrat"/>
              </a:rPr>
              <a:t>Concatenating variables with products</a:t>
            </a:r>
            <a:endParaRPr sz="1200">
              <a:solidFill>
                <a:schemeClr val="dk2"/>
              </a:solidFill>
              <a:latin typeface="Montserrat"/>
              <a:ea typeface="Montserrat"/>
              <a:cs typeface="Montserrat"/>
              <a:sym typeface="Montserrat"/>
            </a:endParaRPr>
          </a:p>
          <a:p>
            <a:pPr indent="-304800" lvl="0" marL="914400" rtl="0" algn="l">
              <a:lnSpc>
                <a:spcPct val="115000"/>
              </a:lnSpc>
              <a:spcBef>
                <a:spcPts val="0"/>
              </a:spcBef>
              <a:spcAft>
                <a:spcPts val="0"/>
              </a:spcAft>
              <a:buClr>
                <a:schemeClr val="dk1"/>
              </a:buClr>
              <a:buSzPts val="1200"/>
              <a:buFont typeface="Montserrat"/>
              <a:buChar char="❏"/>
            </a:pPr>
            <a:r>
              <a:rPr lang="en" sz="1200">
                <a:solidFill>
                  <a:schemeClr val="dk2"/>
                </a:solidFill>
                <a:latin typeface="Montserrat"/>
                <a:ea typeface="Montserrat"/>
                <a:cs typeface="Montserrat"/>
                <a:sym typeface="Montserrat"/>
              </a:rPr>
              <a:t>Indexing through the years</a:t>
            </a:r>
            <a:endParaRPr sz="1200">
              <a:solidFill>
                <a:schemeClr val="dk2"/>
              </a:solidFill>
              <a:latin typeface="Montserrat"/>
              <a:ea typeface="Montserrat"/>
              <a:cs typeface="Montserrat"/>
              <a:sym typeface="Montserrat"/>
            </a:endParaRPr>
          </a:p>
          <a:p>
            <a:pPr indent="0" lvl="0" marL="0" rtl="0" algn="l">
              <a:spcBef>
                <a:spcPts val="100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561150"/>
            <a:ext cx="31323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 Prediction</a:t>
            </a:r>
            <a:endParaRPr/>
          </a:p>
        </p:txBody>
      </p:sp>
      <p:sp>
        <p:nvSpPr>
          <p:cNvPr id="150" name="Google Shape;150;p23"/>
          <p:cNvSpPr txBox="1"/>
          <p:nvPr>
            <p:ph idx="1" type="body"/>
          </p:nvPr>
        </p:nvSpPr>
        <p:spPr>
          <a:xfrm>
            <a:off x="311700" y="1074150"/>
            <a:ext cx="8424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51" name="Google Shape;151;p23"/>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pic>
        <p:nvPicPr>
          <p:cNvPr id="152" name="Google Shape;152;p23"/>
          <p:cNvPicPr preferRelativeResize="0"/>
          <p:nvPr/>
        </p:nvPicPr>
        <p:blipFill>
          <a:blip r:embed="rId3">
            <a:alphaModFix/>
          </a:blip>
          <a:stretch>
            <a:fillRect/>
          </a:stretch>
        </p:blipFill>
        <p:spPr>
          <a:xfrm>
            <a:off x="6470300" y="1644150"/>
            <a:ext cx="1564400" cy="2373588"/>
          </a:xfrm>
          <a:prstGeom prst="rect">
            <a:avLst/>
          </a:prstGeom>
          <a:noFill/>
          <a:ln>
            <a:noFill/>
          </a:ln>
        </p:spPr>
      </p:pic>
      <p:pic>
        <p:nvPicPr>
          <p:cNvPr id="153" name="Google Shape;153;p23"/>
          <p:cNvPicPr preferRelativeResize="0"/>
          <p:nvPr/>
        </p:nvPicPr>
        <p:blipFill>
          <a:blip r:embed="rId4">
            <a:alphaModFix/>
          </a:blip>
          <a:stretch>
            <a:fillRect/>
          </a:stretch>
        </p:blipFill>
        <p:spPr>
          <a:xfrm>
            <a:off x="654725" y="1754850"/>
            <a:ext cx="5134274" cy="1893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561150"/>
            <a:ext cx="31323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 Prediction</a:t>
            </a:r>
            <a:endParaRPr/>
          </a:p>
        </p:txBody>
      </p:sp>
      <p:sp>
        <p:nvSpPr>
          <p:cNvPr id="159" name="Google Shape;159;p24"/>
          <p:cNvSpPr txBox="1"/>
          <p:nvPr>
            <p:ph idx="1" type="body"/>
          </p:nvPr>
        </p:nvSpPr>
        <p:spPr>
          <a:xfrm>
            <a:off x="311700" y="1074150"/>
            <a:ext cx="8424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60" name="Google Shape;160;p24"/>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pic>
        <p:nvPicPr>
          <p:cNvPr id="161" name="Google Shape;161;p24"/>
          <p:cNvPicPr preferRelativeResize="0"/>
          <p:nvPr/>
        </p:nvPicPr>
        <p:blipFill>
          <a:blip r:embed="rId3">
            <a:alphaModFix/>
          </a:blip>
          <a:stretch>
            <a:fillRect/>
          </a:stretch>
        </p:blipFill>
        <p:spPr>
          <a:xfrm>
            <a:off x="1122650" y="949613"/>
            <a:ext cx="6803000" cy="3603075"/>
          </a:xfrm>
          <a:prstGeom prst="rect">
            <a:avLst/>
          </a:prstGeom>
          <a:noFill/>
          <a:ln>
            <a:noFill/>
          </a:ln>
        </p:spPr>
      </p:pic>
      <p:pic>
        <p:nvPicPr>
          <p:cNvPr id="162" name="Google Shape;162;p24"/>
          <p:cNvPicPr preferRelativeResize="0"/>
          <p:nvPr/>
        </p:nvPicPr>
        <p:blipFill>
          <a:blip r:embed="rId4">
            <a:alphaModFix/>
          </a:blip>
          <a:stretch>
            <a:fillRect/>
          </a:stretch>
        </p:blipFill>
        <p:spPr>
          <a:xfrm flipH="1">
            <a:off x="407175" y="2239975"/>
            <a:ext cx="1834750" cy="1224700"/>
          </a:xfrm>
          <a:prstGeom prst="rect">
            <a:avLst/>
          </a:prstGeom>
          <a:noFill/>
          <a:ln>
            <a:noFill/>
          </a:ln>
        </p:spPr>
      </p:pic>
      <p:pic>
        <p:nvPicPr>
          <p:cNvPr id="163" name="Google Shape;163;p24"/>
          <p:cNvPicPr preferRelativeResize="0"/>
          <p:nvPr/>
        </p:nvPicPr>
        <p:blipFill>
          <a:blip r:embed="rId5">
            <a:alphaModFix/>
          </a:blip>
          <a:stretch>
            <a:fillRect/>
          </a:stretch>
        </p:blipFill>
        <p:spPr>
          <a:xfrm>
            <a:off x="6262552" y="1615100"/>
            <a:ext cx="2055076" cy="2049201"/>
          </a:xfrm>
          <a:prstGeom prst="rect">
            <a:avLst/>
          </a:prstGeom>
          <a:noFill/>
          <a:ln>
            <a:noFill/>
          </a:ln>
        </p:spPr>
      </p:pic>
      <p:pic>
        <p:nvPicPr>
          <p:cNvPr id="164" name="Google Shape;164;p24"/>
          <p:cNvPicPr preferRelativeResize="0"/>
          <p:nvPr/>
        </p:nvPicPr>
        <p:blipFill>
          <a:blip r:embed="rId6">
            <a:alphaModFix/>
          </a:blip>
          <a:stretch>
            <a:fillRect/>
          </a:stretch>
        </p:blipFill>
        <p:spPr>
          <a:xfrm>
            <a:off x="5502300" y="3464675"/>
            <a:ext cx="1980951" cy="1039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 Feature Analysis</a:t>
            </a:r>
            <a:endParaRPr/>
          </a:p>
        </p:txBody>
      </p:sp>
      <p:sp>
        <p:nvSpPr>
          <p:cNvPr id="170" name="Google Shape;170;p25"/>
          <p:cNvSpPr txBox="1"/>
          <p:nvPr>
            <p:ph idx="1" type="body"/>
          </p:nvPr>
        </p:nvSpPr>
        <p:spPr>
          <a:xfrm>
            <a:off x="247600" y="765600"/>
            <a:ext cx="5237700" cy="34365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b="1" lang="en"/>
              <a:t>Pearson correlation</a:t>
            </a:r>
            <a:r>
              <a:rPr lang="en"/>
              <a:t> </a:t>
            </a:r>
            <a:endParaRPr/>
          </a:p>
          <a:p>
            <a:pPr indent="-304800" lvl="0" marL="457200" rtl="0" algn="l">
              <a:spcBef>
                <a:spcPts val="0"/>
              </a:spcBef>
              <a:spcAft>
                <a:spcPts val="0"/>
              </a:spcAft>
              <a:buSzPts val="1200"/>
              <a:buChar char="●"/>
            </a:pPr>
            <a:r>
              <a:rPr b="1" lang="en"/>
              <a:t>Feature importance coefficients</a:t>
            </a:r>
            <a:r>
              <a:rPr lang="en"/>
              <a:t> of unsupervised models</a:t>
            </a:r>
            <a:endParaRPr/>
          </a:p>
          <a:p>
            <a:pPr indent="-304800" lvl="0" marL="457200" rtl="0" algn="l">
              <a:spcBef>
                <a:spcPts val="0"/>
              </a:spcBef>
              <a:spcAft>
                <a:spcPts val="0"/>
              </a:spcAft>
              <a:buSzPts val="1200"/>
              <a:buChar char="●"/>
            </a:pPr>
            <a:r>
              <a:rPr b="1" lang="en"/>
              <a:t>Dimensionality reduction pipeline</a:t>
            </a:r>
            <a:r>
              <a:rPr lang="en"/>
              <a:t> (SVD and UMAP with Random </a:t>
            </a:r>
            <a:r>
              <a:rPr lang="en"/>
              <a:t>Forests</a:t>
            </a:r>
            <a:r>
              <a:rPr lang="en"/>
              <a:t>)</a:t>
            </a:r>
            <a:endParaRPr/>
          </a:p>
          <a:p>
            <a:pPr indent="0" lvl="0" marL="457200" rtl="0" algn="l">
              <a:spcBef>
                <a:spcPts val="1000"/>
              </a:spcBef>
              <a:spcAft>
                <a:spcPts val="0"/>
              </a:spcAft>
              <a:buNone/>
            </a:pPr>
            <a:r>
              <a:t/>
            </a:r>
            <a:endParaRPr/>
          </a:p>
          <a:p>
            <a:pPr indent="-304800" lvl="0" marL="457200" rtl="0" algn="l">
              <a:spcBef>
                <a:spcPts val="1000"/>
              </a:spcBef>
              <a:spcAft>
                <a:spcPts val="0"/>
              </a:spcAft>
              <a:buSzPts val="1200"/>
              <a:buChar char="●"/>
            </a:pPr>
            <a:r>
              <a:rPr b="1" lang="en"/>
              <a:t>Evaluation:</a:t>
            </a:r>
            <a:endParaRPr b="1"/>
          </a:p>
          <a:p>
            <a:pPr indent="-304800" lvl="1" marL="914400" rtl="0" algn="l">
              <a:spcBef>
                <a:spcPts val="0"/>
              </a:spcBef>
              <a:spcAft>
                <a:spcPts val="0"/>
              </a:spcAft>
              <a:buSzPts val="1200"/>
              <a:buChar char="○"/>
            </a:pPr>
            <a:r>
              <a:rPr lang="en"/>
              <a:t>Cross-validation since dataset was sparse</a:t>
            </a:r>
            <a:endParaRPr/>
          </a:p>
          <a:p>
            <a:pPr indent="-304800" lvl="2" marL="1371600" rtl="0" algn="l">
              <a:spcBef>
                <a:spcPts val="0"/>
              </a:spcBef>
              <a:spcAft>
                <a:spcPts val="0"/>
              </a:spcAft>
              <a:buSzPts val="1200"/>
              <a:buChar char="■"/>
            </a:pPr>
            <a:r>
              <a:rPr lang="en"/>
              <a:t>Accuracy for classification</a:t>
            </a:r>
            <a:endParaRPr/>
          </a:p>
          <a:p>
            <a:pPr indent="-304800" lvl="2" marL="1371600" rtl="0" algn="l">
              <a:spcBef>
                <a:spcPts val="0"/>
              </a:spcBef>
              <a:spcAft>
                <a:spcPts val="0"/>
              </a:spcAft>
              <a:buSzPts val="1200"/>
              <a:buChar char="■"/>
            </a:pPr>
            <a:r>
              <a:rPr lang="en"/>
              <a:t>MSE for regression</a:t>
            </a:r>
            <a:endParaRPr/>
          </a:p>
          <a:p>
            <a:pPr indent="-304800" lvl="1" marL="914400" rtl="0" algn="l">
              <a:spcBef>
                <a:spcPts val="0"/>
              </a:spcBef>
              <a:spcAft>
                <a:spcPts val="0"/>
              </a:spcAft>
              <a:buSzPts val="1200"/>
              <a:buChar char="○"/>
            </a:pPr>
            <a:r>
              <a:rPr lang="en"/>
              <a:t>Visually</a:t>
            </a:r>
            <a:endParaRPr/>
          </a:p>
        </p:txBody>
      </p:sp>
      <p:sp>
        <p:nvSpPr>
          <p:cNvPr id="171" name="Google Shape;171;p25"/>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2</a:t>
            </a:r>
            <a:endParaRPr b="1" sz="700">
              <a:solidFill>
                <a:srgbClr val="9A6ABA"/>
              </a:solidFill>
              <a:latin typeface="Montserrat"/>
              <a:ea typeface="Montserrat"/>
              <a:cs typeface="Montserrat"/>
              <a:sym typeface="Montserrat"/>
            </a:endParaRPr>
          </a:p>
        </p:txBody>
      </p:sp>
      <p:pic>
        <p:nvPicPr>
          <p:cNvPr id="172" name="Google Shape;172;p25"/>
          <p:cNvPicPr preferRelativeResize="0"/>
          <p:nvPr/>
        </p:nvPicPr>
        <p:blipFill rotWithShape="1">
          <a:blip r:embed="rId4">
            <a:alphaModFix/>
          </a:blip>
          <a:srcRect b="5383" l="0" r="12273" t="0"/>
          <a:stretch/>
        </p:blipFill>
        <p:spPr>
          <a:xfrm>
            <a:off x="5485300" y="402275"/>
            <a:ext cx="3012425" cy="4163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r>
              <a:rPr lang="en"/>
              <a:t>: Linear Regression</a:t>
            </a:r>
            <a:endParaRPr/>
          </a:p>
        </p:txBody>
      </p:sp>
      <p:sp>
        <p:nvSpPr>
          <p:cNvPr id="178" name="Google Shape;178;p26"/>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179" name="Google Shape;179;p26"/>
          <p:cNvPicPr preferRelativeResize="0"/>
          <p:nvPr/>
        </p:nvPicPr>
        <p:blipFill rotWithShape="1">
          <a:blip r:embed="rId3">
            <a:alphaModFix/>
          </a:blip>
          <a:srcRect b="0" l="1874" r="0" t="0"/>
          <a:stretch/>
        </p:blipFill>
        <p:spPr>
          <a:xfrm>
            <a:off x="295225" y="1484338"/>
            <a:ext cx="8424899" cy="2543375"/>
          </a:xfrm>
          <a:prstGeom prst="rect">
            <a:avLst/>
          </a:prstGeom>
          <a:noFill/>
          <a:ln>
            <a:noFill/>
          </a:ln>
        </p:spPr>
      </p:pic>
      <p:sp>
        <p:nvSpPr>
          <p:cNvPr id="180" name="Google Shape;180;p26"/>
          <p:cNvSpPr txBox="1"/>
          <p:nvPr/>
        </p:nvSpPr>
        <p:spPr>
          <a:xfrm>
            <a:off x="148525" y="2341625"/>
            <a:ext cx="1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81" name="Google Shape;181;p26"/>
          <p:cNvSpPr txBox="1"/>
          <p:nvPr/>
        </p:nvSpPr>
        <p:spPr>
          <a:xfrm rot="-5400000">
            <a:off x="227275" y="2737550"/>
            <a:ext cx="808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RMSE</a:t>
            </a:r>
            <a:endParaRPr sz="800"/>
          </a:p>
        </p:txBody>
      </p:sp>
      <p:sp>
        <p:nvSpPr>
          <p:cNvPr id="182" name="Google Shape;182;p26"/>
          <p:cNvSpPr txBox="1"/>
          <p:nvPr/>
        </p:nvSpPr>
        <p:spPr>
          <a:xfrm>
            <a:off x="3354225" y="4181500"/>
            <a:ext cx="30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For RMSE, t</a:t>
            </a:r>
            <a:r>
              <a:rPr i="1" lang="en">
                <a:latin typeface="Montserrat"/>
                <a:ea typeface="Montserrat"/>
                <a:cs typeface="Montserrat"/>
                <a:sym typeface="Montserrat"/>
              </a:rPr>
              <a:t>he lower, the better</a:t>
            </a:r>
            <a:endParaRPr i="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561150"/>
            <a:ext cx="4544700" cy="51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KNeighborsRegressor</a:t>
            </a:r>
            <a:endParaRPr/>
          </a:p>
        </p:txBody>
      </p:sp>
      <p:sp>
        <p:nvSpPr>
          <p:cNvPr id="188" name="Google Shape;188;p27"/>
          <p:cNvSpPr txBox="1"/>
          <p:nvPr/>
        </p:nvSpPr>
        <p:spPr>
          <a:xfrm>
            <a:off x="338977" y="253941"/>
            <a:ext cx="24360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9A6ABA"/>
                </a:solidFill>
                <a:latin typeface="Montserrat"/>
                <a:ea typeface="Montserrat"/>
                <a:cs typeface="Montserrat"/>
                <a:sym typeface="Montserrat"/>
              </a:rPr>
              <a:t>P A R T   0 3</a:t>
            </a:r>
            <a:endParaRPr b="1" sz="700">
              <a:solidFill>
                <a:srgbClr val="9A6ABA"/>
              </a:solidFill>
              <a:latin typeface="Montserrat"/>
              <a:ea typeface="Montserrat"/>
              <a:cs typeface="Montserrat"/>
              <a:sym typeface="Montserrat"/>
            </a:endParaRPr>
          </a:p>
        </p:txBody>
      </p:sp>
      <p:pic>
        <p:nvPicPr>
          <p:cNvPr id="189" name="Google Shape;189;p27"/>
          <p:cNvPicPr preferRelativeResize="0"/>
          <p:nvPr/>
        </p:nvPicPr>
        <p:blipFill rotWithShape="1">
          <a:blip r:embed="rId3">
            <a:alphaModFix/>
          </a:blip>
          <a:srcRect b="0" l="2095" r="0" t="0"/>
          <a:stretch/>
        </p:blipFill>
        <p:spPr>
          <a:xfrm>
            <a:off x="311700" y="1328650"/>
            <a:ext cx="8608924" cy="2486175"/>
          </a:xfrm>
          <a:prstGeom prst="rect">
            <a:avLst/>
          </a:prstGeom>
          <a:noFill/>
          <a:ln>
            <a:noFill/>
          </a:ln>
        </p:spPr>
      </p:pic>
      <p:sp>
        <p:nvSpPr>
          <p:cNvPr id="190" name="Google Shape;190;p27"/>
          <p:cNvSpPr txBox="1"/>
          <p:nvPr/>
        </p:nvSpPr>
        <p:spPr>
          <a:xfrm rot="-5400000">
            <a:off x="356725" y="2509400"/>
            <a:ext cx="54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RMSE</a:t>
            </a:r>
            <a:endParaRPr sz="800"/>
          </a:p>
        </p:txBody>
      </p:sp>
      <p:sp>
        <p:nvSpPr>
          <p:cNvPr id="191" name="Google Shape;191;p27"/>
          <p:cNvSpPr txBox="1"/>
          <p:nvPr/>
        </p:nvSpPr>
        <p:spPr>
          <a:xfrm>
            <a:off x="3370275" y="4165475"/>
            <a:ext cx="30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For RMSE, the lower, the better</a:t>
            </a:r>
            <a:endParaRPr i="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NYU Elegant">
  <a:themeElements>
    <a:clrScheme name="Simple Light">
      <a:dk1>
        <a:srgbClr val="57068C"/>
      </a:dk1>
      <a:lt1>
        <a:srgbClr val="FFFFFF"/>
      </a:lt1>
      <a:dk2>
        <a:srgbClr val="333333"/>
      </a:dk2>
      <a:lt2>
        <a:srgbClr val="E3DFE9"/>
      </a:lt2>
      <a:accent1>
        <a:srgbClr val="9A6ABA"/>
      </a:accent1>
      <a:accent2>
        <a:srgbClr val="330662"/>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